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29"/>
  </p:notesMasterIdLst>
  <p:handoutMasterIdLst>
    <p:handoutMasterId r:id="rId30"/>
  </p:handoutMasterIdLst>
  <p:sldIdLst>
    <p:sldId id="339" r:id="rId2"/>
    <p:sldId id="344" r:id="rId3"/>
    <p:sldId id="293" r:id="rId4"/>
    <p:sldId id="288" r:id="rId5"/>
    <p:sldId id="324" r:id="rId6"/>
    <p:sldId id="343" r:id="rId7"/>
    <p:sldId id="346" r:id="rId8"/>
    <p:sldId id="365" r:id="rId9"/>
    <p:sldId id="364" r:id="rId10"/>
    <p:sldId id="350" r:id="rId11"/>
    <p:sldId id="351" r:id="rId12"/>
    <p:sldId id="366" r:id="rId13"/>
    <p:sldId id="352" r:id="rId14"/>
    <p:sldId id="362" r:id="rId15"/>
    <p:sldId id="361" r:id="rId16"/>
    <p:sldId id="353" r:id="rId17"/>
    <p:sldId id="355" r:id="rId18"/>
    <p:sldId id="356" r:id="rId19"/>
    <p:sldId id="357" r:id="rId20"/>
    <p:sldId id="358" r:id="rId21"/>
    <p:sldId id="363" r:id="rId22"/>
    <p:sldId id="341" r:id="rId23"/>
    <p:sldId id="349" r:id="rId24"/>
    <p:sldId id="342" r:id="rId25"/>
    <p:sldId id="359" r:id="rId26"/>
    <p:sldId id="347" r:id="rId27"/>
    <p:sldId id="348" r:id="rId2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B1035B78-FFFD-5444-8906-D4E3A9922532}">
          <p14:sldIdLst>
            <p14:sldId id="339"/>
            <p14:sldId id="344"/>
            <p14:sldId id="293"/>
            <p14:sldId id="288"/>
            <p14:sldId id="324"/>
            <p14:sldId id="343"/>
            <p14:sldId id="346"/>
            <p14:sldId id="365"/>
            <p14:sldId id="364"/>
            <p14:sldId id="350"/>
            <p14:sldId id="351"/>
            <p14:sldId id="366"/>
            <p14:sldId id="352"/>
            <p14:sldId id="362"/>
            <p14:sldId id="361"/>
            <p14:sldId id="353"/>
            <p14:sldId id="355"/>
            <p14:sldId id="356"/>
            <p14:sldId id="357"/>
            <p14:sldId id="358"/>
            <p14:sldId id="363"/>
            <p14:sldId id="341"/>
            <p14:sldId id="349"/>
            <p14:sldId id="342"/>
            <p14:sldId id="359"/>
            <p14:sldId id="347"/>
          </p14:sldIdLst>
        </p14:section>
        <p14:section name="Extra slides" id="{EE2FFE64-9B00-6F4A-9056-28FC443CF4B9}">
          <p14:sldIdLst>
            <p14:sldId id="348"/>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D4D"/>
    <a:srgbClr val="1A786B"/>
    <a:srgbClr val="4AEE63"/>
    <a:srgbClr val="0B3C8A"/>
    <a:srgbClr val="660033"/>
    <a:srgbClr val="006666"/>
    <a:srgbClr val="005453"/>
    <a:srgbClr val="FF0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DD3D05D7-5EB4-4812-B433-7FA5D780B8D5}">
  <a:tblStyle styleId="{DD3D05D7-5EB4-4812-B433-7FA5D780B8D5}"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autoAdjust="0"/>
    <p:restoredTop sz="90421" autoAdjust="0"/>
  </p:normalViewPr>
  <p:slideViewPr>
    <p:cSldViewPr snapToGrid="0" snapToObjects="1">
      <p:cViewPr varScale="1">
        <p:scale>
          <a:sx n="159" d="100"/>
          <a:sy n="159" d="100"/>
        </p:scale>
        <p:origin x="-1344" y="-104"/>
      </p:cViewPr>
      <p:guideLst>
        <p:guide orient="horz" pos="2160"/>
        <p:guide pos="2880"/>
      </p:guideLst>
    </p:cSldViewPr>
  </p:slideViewPr>
  <p:notesTextViewPr>
    <p:cViewPr>
      <p:scale>
        <a:sx n="100" d="100"/>
        <a:sy n="10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BC06C8-01E9-A54A-ABD5-4A538BD30AFD}" type="datetimeFigureOut">
              <a:rPr lang="en-US" smtClean="0"/>
              <a:t>8/21/17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643B91-B73D-2040-99C6-7F785277F973}" type="slidenum">
              <a:rPr lang="en-US" smtClean="0"/>
              <a:t>‹#›</a:t>
            </a:fld>
            <a:endParaRPr lang="en-US"/>
          </a:p>
        </p:txBody>
      </p:sp>
    </p:spTree>
    <p:extLst>
      <p:ext uri="{BB962C8B-B14F-4D97-AF65-F5344CB8AC3E}">
        <p14:creationId xmlns:p14="http://schemas.microsoft.com/office/powerpoint/2010/main" val="24889600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46202868"/>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 NSF Arctic Data Center serves as the primary data and software repository for the Arctic section of NSF Polar Programs. Our mission is to help the research community reproducibly preserve and discover all products of NSF-funded science in the Arctic, including all data, metadata, and software products from Arctic research. Key to the initiative is the partnership between NCEAS at UC Santa Barbara, DataONE, and NOAA’s NCEI, each of which bring critical capabilities to the Center. Infrastructure from the successful NSF-sponsored DataONE federation of data repositories will enable data replication to NCEI, providing both offsite and institutional diversity that is critical to long term preservation. Training and outreach staff will provide hands on training at Arctic research conferences and in dedicated training sessions targeting early-career and under-represented populations. Training and outreach will focus on effective means for long-term data management, following a curriculum being developed and refined by the open science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C6BABB0-2069-8B47-BFEE-DD8B5EB740AF}" type="slidenum">
              <a:rPr lang="en-US" smtClean="0"/>
              <a:t>1</a:t>
            </a:fld>
            <a:endParaRPr lang="en-US"/>
          </a:p>
        </p:txBody>
      </p:sp>
    </p:spTree>
    <p:extLst>
      <p:ext uri="{BB962C8B-B14F-4D97-AF65-F5344CB8AC3E}">
        <p14:creationId xmlns:p14="http://schemas.microsoft.com/office/powerpoint/2010/main" val="109893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718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i-FI" sz="1100" dirty="0" smtClean="0"/>
              <a:t>1,151 </a:t>
            </a:r>
            <a:r>
              <a:rPr lang="fi-FI" sz="1100" dirty="0" err="1" smtClean="0"/>
              <a:t>new</a:t>
            </a:r>
            <a:r>
              <a:rPr lang="fi-FI" sz="1100" dirty="0" smtClean="0"/>
              <a:t> and </a:t>
            </a:r>
            <a:r>
              <a:rPr lang="fi-FI" sz="1100" dirty="0" err="1" smtClean="0"/>
              <a:t>changed</a:t>
            </a:r>
            <a:r>
              <a:rPr lang="fi-FI" sz="1100" dirty="0" smtClean="0"/>
              <a:t> data </a:t>
            </a:r>
            <a:r>
              <a:rPr lang="fi-FI" sz="1100" dirty="0" err="1" smtClean="0"/>
              <a:t>sets</a:t>
            </a:r>
            <a:endParaRPr lang="fi-FI" sz="11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fi-FI" sz="11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i-FI" sz="1100" b="1" dirty="0" err="1" smtClean="0"/>
              <a:t>Users</a:t>
            </a:r>
            <a:r>
              <a:rPr lang="fi-FI" sz="1100" b="1" dirty="0" smtClean="0"/>
              <a:t>: </a:t>
            </a:r>
            <a:r>
              <a:rPr lang="fi-FI" sz="1100" dirty="0" err="1" smtClean="0"/>
              <a:t>unique</a:t>
            </a:r>
            <a:r>
              <a:rPr lang="fi-FI" sz="1100" dirty="0" smtClean="0"/>
              <a:t> </a:t>
            </a:r>
            <a:r>
              <a:rPr lang="fi-FI" sz="1100" dirty="0" err="1" smtClean="0"/>
              <a:t>people</a:t>
            </a:r>
            <a:r>
              <a:rPr lang="fi-FI" sz="1100" dirty="0" smtClean="0"/>
              <a:t> </a:t>
            </a:r>
            <a:r>
              <a:rPr lang="fi-FI" sz="1100" dirty="0" err="1" smtClean="0"/>
              <a:t>accessing</a:t>
            </a:r>
            <a:r>
              <a:rPr lang="fi-FI" sz="1100" dirty="0" smtClean="0"/>
              <a:t> metadata</a:t>
            </a:r>
            <a:r>
              <a:rPr lang="fi-FI" sz="1100" baseline="0" dirty="0" smtClean="0"/>
              <a:t> and data</a:t>
            </a:r>
          </a:p>
          <a:p>
            <a:pPr marL="0" marR="0" indent="0" algn="l" defTabSz="457200" rtl="0" eaLnBrk="1" fontAlgn="auto" latinLnBrk="0" hangingPunct="1">
              <a:lnSpc>
                <a:spcPct val="100000"/>
              </a:lnSpc>
              <a:spcBef>
                <a:spcPts val="0"/>
              </a:spcBef>
              <a:spcAft>
                <a:spcPts val="0"/>
              </a:spcAft>
              <a:buClrTx/>
              <a:buSzTx/>
              <a:buFontTx/>
              <a:buNone/>
              <a:tabLst/>
              <a:defRPr/>
            </a:pPr>
            <a:endParaRPr lang="fi-FI" sz="11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i-FI" sz="1100" b="0" dirty="0" err="1" smtClean="0"/>
              <a:t>https</a:t>
            </a:r>
            <a:r>
              <a:rPr lang="fi-FI" sz="1100" b="0" dirty="0" smtClean="0"/>
              <a:t>://</a:t>
            </a:r>
            <a:r>
              <a:rPr lang="fi-FI" sz="1100" b="0" dirty="0" err="1" smtClean="0"/>
              <a:t>docs.google.com</a:t>
            </a:r>
            <a:r>
              <a:rPr lang="fi-FI" sz="1100" b="0" dirty="0" smtClean="0"/>
              <a:t>/</a:t>
            </a:r>
            <a:r>
              <a:rPr lang="fi-FI" sz="1100" b="0" dirty="0" err="1" smtClean="0"/>
              <a:t>document</a:t>
            </a:r>
            <a:r>
              <a:rPr lang="fi-FI" sz="1100" b="0" dirty="0" smtClean="0"/>
              <a:t>/d/1CMpwAlbI7cIF8sDcOod9v4Vq1X2XhHZhKsqApfrdz0A/</a:t>
            </a:r>
            <a:r>
              <a:rPr lang="fi-FI" sz="1100" b="0" dirty="0" err="1" smtClean="0"/>
              <a:t>edit#heading</a:t>
            </a:r>
            <a:r>
              <a:rPr lang="fi-FI" sz="1100" b="0" dirty="0" smtClean="0"/>
              <a:t>=</a:t>
            </a:r>
            <a:r>
              <a:rPr lang="fi-FI" sz="1100" b="0" dirty="0" err="1" smtClean="0"/>
              <a:t>h.gjdgxs</a:t>
            </a:r>
            <a:r>
              <a:rPr lang="fi-FI" sz="1100" b="0" dirty="0" smtClean="0"/>
              <a:t>.   </a:t>
            </a:r>
            <a:r>
              <a:rPr lang="fi-FI" sz="1100" b="1" dirty="0" err="1" smtClean="0"/>
              <a:t>page</a:t>
            </a:r>
            <a:r>
              <a:rPr lang="fi-FI" sz="1100" b="1" dirty="0" smtClean="0"/>
              <a:t> 6</a:t>
            </a:r>
          </a:p>
        </p:txBody>
      </p:sp>
    </p:spTree>
    <p:extLst>
      <p:ext uri="{BB962C8B-B14F-4D97-AF65-F5344CB8AC3E}">
        <p14:creationId xmlns:p14="http://schemas.microsoft.com/office/powerpoint/2010/main" val="13239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Potential exception: social science data that have certain sensitivities related to privacy or confidentiality. In cases where legal (e.g., contractual) or ethical (e.g., human subjects) restrictions to data sharing exist, requests to restrict data publication must be requested in advance and in writing and are subject to the approval of the NSF, who will ensure compliance with all federal, university, and Institutional Review Board policies on the use of restricted data.</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No complaints about this choice, shows a willingness to participate in very OPEN sharing policies.</a:t>
            </a:r>
          </a:p>
        </p:txBody>
      </p:sp>
    </p:spTree>
    <p:extLst>
      <p:ext uri="{BB962C8B-B14F-4D97-AF65-F5344CB8AC3E}">
        <p14:creationId xmlns:p14="http://schemas.microsoft.com/office/powerpoint/2010/main" val="972167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v2">
    <p:spTree>
      <p:nvGrpSpPr>
        <p:cNvPr id="1" name="Shape 60"/>
        <p:cNvGrpSpPr/>
        <p:nvPr/>
      </p:nvGrpSpPr>
      <p:grpSpPr>
        <a:xfrm>
          <a:off x="0" y="0"/>
          <a:ext cx="0" cy="0"/>
          <a:chOff x="0" y="0"/>
          <a:chExt cx="0" cy="0"/>
        </a:xfrm>
      </p:grpSpPr>
      <p:pic>
        <p:nvPicPr>
          <p:cNvPr id="4" name="Picture 3" descr="6965105772_6fe3fff080_o.jpg"/>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1" y="0"/>
            <a:ext cx="9255547" cy="6941660"/>
          </a:xfrm>
          <a:prstGeom prst="rect">
            <a:avLst/>
          </a:prstGeom>
        </p:spPr>
      </p:pic>
      <p:sp>
        <p:nvSpPr>
          <p:cNvPr id="8" name="Shape 15"/>
          <p:cNvSpPr txBox="1">
            <a:spLocks noGrp="1"/>
          </p:cNvSpPr>
          <p:nvPr>
            <p:ph type="ctrTitle"/>
          </p:nvPr>
        </p:nvSpPr>
        <p:spPr>
          <a:xfrm>
            <a:off x="3043800" y="2095124"/>
            <a:ext cx="5414549" cy="1362875"/>
          </a:xfrm>
          <a:prstGeom prst="rect">
            <a:avLst/>
          </a:prstGeom>
        </p:spPr>
        <p:txBody>
          <a:bodyPr lIns="91425" tIns="91425" rIns="91425" bIns="91425" anchor="t" anchorCtr="0"/>
          <a:lstStyle>
            <a:lvl1pPr lvl="0" rtl="0">
              <a:spcBef>
                <a:spcPts val="0"/>
              </a:spcBef>
              <a:buClr>
                <a:srgbClr val="FFFFFF"/>
              </a:buClr>
              <a:buSzPct val="100000"/>
              <a:defRPr sz="4000">
                <a:solidFill>
                  <a:schemeClr val="accent1"/>
                </a:solidFill>
                <a:latin typeface="Source Sans Pro"/>
                <a:cs typeface="Source Sans Pro"/>
              </a:defRPr>
            </a:lvl1pPr>
            <a:lvl2pPr lvl="1" rtl="0">
              <a:spcBef>
                <a:spcPts val="0"/>
              </a:spcBef>
              <a:buClr>
                <a:srgbClr val="FFFFFF"/>
              </a:buClr>
              <a:buSzPct val="100000"/>
              <a:defRPr sz="3600">
                <a:solidFill>
                  <a:srgbClr val="FFFFFF"/>
                </a:solidFill>
              </a:defRPr>
            </a:lvl2pPr>
            <a:lvl3pPr lvl="2" rtl="0">
              <a:spcBef>
                <a:spcPts val="0"/>
              </a:spcBef>
              <a:buClr>
                <a:srgbClr val="FFFFFF"/>
              </a:buClr>
              <a:buSzPct val="100000"/>
              <a:defRPr sz="3600">
                <a:solidFill>
                  <a:srgbClr val="FFFFFF"/>
                </a:solidFill>
              </a:defRPr>
            </a:lvl3pPr>
            <a:lvl4pPr lvl="3" rtl="0">
              <a:spcBef>
                <a:spcPts val="0"/>
              </a:spcBef>
              <a:buClr>
                <a:srgbClr val="FFFFFF"/>
              </a:buClr>
              <a:buSzPct val="100000"/>
              <a:defRPr sz="3600">
                <a:solidFill>
                  <a:srgbClr val="FFFFFF"/>
                </a:solidFill>
              </a:defRPr>
            </a:lvl4pPr>
            <a:lvl5pPr lvl="4" rtl="0">
              <a:spcBef>
                <a:spcPts val="0"/>
              </a:spcBef>
              <a:buClr>
                <a:srgbClr val="FFFFFF"/>
              </a:buClr>
              <a:buSzPct val="100000"/>
              <a:defRPr sz="3600">
                <a:solidFill>
                  <a:srgbClr val="FFFFFF"/>
                </a:solidFill>
              </a:defRPr>
            </a:lvl5pPr>
            <a:lvl6pPr lvl="5" rtl="0">
              <a:spcBef>
                <a:spcPts val="0"/>
              </a:spcBef>
              <a:buClr>
                <a:srgbClr val="FFFFFF"/>
              </a:buClr>
              <a:buSzPct val="100000"/>
              <a:defRPr sz="3600">
                <a:solidFill>
                  <a:srgbClr val="FFFFFF"/>
                </a:solidFill>
              </a:defRPr>
            </a:lvl6pPr>
            <a:lvl7pPr lvl="6" rtl="0">
              <a:spcBef>
                <a:spcPts val="0"/>
              </a:spcBef>
              <a:buClr>
                <a:srgbClr val="FFFFFF"/>
              </a:buClr>
              <a:buSzPct val="100000"/>
              <a:defRPr sz="3600">
                <a:solidFill>
                  <a:srgbClr val="FFFFFF"/>
                </a:solidFill>
              </a:defRPr>
            </a:lvl7pPr>
            <a:lvl8pPr lvl="7" rtl="0">
              <a:spcBef>
                <a:spcPts val="0"/>
              </a:spcBef>
              <a:buClr>
                <a:srgbClr val="FFFFFF"/>
              </a:buClr>
              <a:buSzPct val="100000"/>
              <a:defRPr sz="3600">
                <a:solidFill>
                  <a:srgbClr val="FFFFFF"/>
                </a:solidFill>
              </a:defRPr>
            </a:lvl8pPr>
            <a:lvl9pPr lvl="8" rtl="0">
              <a:spcBef>
                <a:spcPts val="0"/>
              </a:spcBef>
              <a:buClr>
                <a:srgbClr val="FFFFFF"/>
              </a:buClr>
              <a:buSzPct val="100000"/>
              <a:defRPr sz="3600">
                <a:solidFill>
                  <a:srgbClr val="FFFFFF"/>
                </a:solidFill>
              </a:defRPr>
            </a:lvl9pPr>
          </a:lstStyle>
          <a:p>
            <a:r>
              <a:rPr lang="en-US" smtClean="0"/>
              <a:t>Click to edit Master title style</a:t>
            </a:r>
            <a:endParaRPr dirty="0"/>
          </a:p>
        </p:txBody>
      </p:sp>
      <p:sp>
        <p:nvSpPr>
          <p:cNvPr id="9" name="Shape 16"/>
          <p:cNvSpPr txBox="1">
            <a:spLocks noGrp="1"/>
          </p:cNvSpPr>
          <p:nvPr>
            <p:ph type="subTitle" idx="1"/>
          </p:nvPr>
        </p:nvSpPr>
        <p:spPr>
          <a:xfrm>
            <a:off x="3043800" y="3685134"/>
            <a:ext cx="5414550" cy="1046399"/>
          </a:xfrm>
          <a:prstGeom prst="rect">
            <a:avLst/>
          </a:prstGeom>
        </p:spPr>
        <p:txBody>
          <a:bodyPr lIns="91425" tIns="91425" rIns="91425" bIns="91425" anchor="t" anchorCtr="0"/>
          <a:lstStyle>
            <a:lvl1pPr lvl="0" rtl="0">
              <a:spcBef>
                <a:spcPts val="0"/>
              </a:spcBef>
              <a:buClr>
                <a:srgbClr val="000000"/>
              </a:buClr>
              <a:buNone/>
              <a:defRPr sz="2400" b="1">
                <a:solidFill>
                  <a:schemeClr val="accent2"/>
                </a:solidFill>
                <a:latin typeface="Source Sans Pro"/>
                <a:cs typeface="Source Sans Pro"/>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a:r>
              <a:rPr lang="en-US" smtClean="0"/>
              <a:t>Click to edit Master subtitle style</a:t>
            </a:r>
            <a:endParaRPr dirty="0"/>
          </a:p>
        </p:txBody>
      </p:sp>
    </p:spTree>
    <p:extLst>
      <p:ext uri="{BB962C8B-B14F-4D97-AF65-F5344CB8AC3E}">
        <p14:creationId xmlns:p14="http://schemas.microsoft.com/office/powerpoint/2010/main" val="240021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94659"/>
            <a:ext cx="7116102" cy="11432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6" y="1347349"/>
            <a:ext cx="7116103" cy="5057585"/>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68580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5" y="0"/>
            <a:ext cx="45719" cy="68580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2" y="0"/>
            <a:ext cx="65679" cy="68580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405" y="245802"/>
            <a:ext cx="903813" cy="903813"/>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ck with white backgroun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0" y="6523019"/>
            <a:ext cx="2133600" cy="365125"/>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5" name="Shape 25"/>
          <p:cNvSpPr/>
          <p:nvPr userDrawn="1"/>
        </p:nvSpPr>
        <p:spPr>
          <a:xfrm>
            <a:off x="9030054" y="0"/>
            <a:ext cx="74010" cy="68580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7" name="Shape 25"/>
          <p:cNvSpPr/>
          <p:nvPr userDrawn="1"/>
        </p:nvSpPr>
        <p:spPr>
          <a:xfrm>
            <a:off x="8992915" y="0"/>
            <a:ext cx="45719" cy="68580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8" name="Shape 25"/>
          <p:cNvSpPr/>
          <p:nvPr userDrawn="1"/>
        </p:nvSpPr>
        <p:spPr>
          <a:xfrm>
            <a:off x="9095482" y="0"/>
            <a:ext cx="65679" cy="68580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0014451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4" y="204149"/>
            <a:ext cx="7618236" cy="1143200"/>
          </a:xfrm>
          <a:prstGeom prst="rect">
            <a:avLst/>
          </a:prstGeom>
          <a:noFill/>
          <a:ln>
            <a:noFill/>
          </a:ln>
        </p:spPr>
        <p:txBody>
          <a:bodyPr lIns="91425" tIns="91425" rIns="91425" bIns="91425" anchor="t" anchorCtr="0"/>
          <a:lstStyle>
            <a:lvl1pPr lvl="0">
              <a:spcBef>
                <a:spcPts val="0"/>
              </a:spcBef>
              <a:buSzPct val="100000"/>
              <a:buFont typeface="Titillium Web"/>
              <a:buNone/>
              <a:defRPr sz="2600" b="1">
                <a:latin typeface="Titillium Web"/>
                <a:ea typeface="Titillium Web"/>
                <a:cs typeface="Titillium Web"/>
                <a:sym typeface="Titillium Web"/>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dirty="0"/>
          </a:p>
        </p:txBody>
      </p:sp>
      <p:sp>
        <p:nvSpPr>
          <p:cNvPr id="20" name="Shape 28"/>
          <p:cNvSpPr txBox="1">
            <a:spLocks/>
          </p:cNvSpPr>
          <p:nvPr/>
        </p:nvSpPr>
        <p:spPr>
          <a:xfrm>
            <a:off x="844424" y="2112934"/>
            <a:ext cx="3267300" cy="4291999"/>
          </a:xfrm>
          <a:prstGeom prst="rect">
            <a:avLst/>
          </a:prstGeom>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en-US" dirty="0" smtClean="0"/>
          </a:p>
        </p:txBody>
      </p:sp>
      <p:sp>
        <p:nvSpPr>
          <p:cNvPr id="21" name="Content Placeholder 2"/>
          <p:cNvSpPr txBox="1">
            <a:spLocks/>
          </p:cNvSpPr>
          <p:nvPr/>
        </p:nvSpPr>
        <p:spPr>
          <a:xfrm>
            <a:off x="844424" y="2112934"/>
            <a:ext cx="7483373" cy="4291999"/>
          </a:xfrm>
          <a:prstGeom prst="rect">
            <a:avLst/>
          </a:prstGeom>
        </p:spPr>
        <p:txBody>
          <a:bodyPr vert="horz"/>
          <a:lst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rgbClr val="006666"/>
              </a:buClr>
              <a:buFont typeface="Arial"/>
              <a:buChar char="•"/>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L="974725" marR="0" lvl="2" indent="163513"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3pPr>
            <a:lvl4pPr marL="285750" marR="0" lvl="3" indent="-28575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4pPr>
            <a:lvl5pPr marL="800100" marR="0" lvl="4" indent="-28575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endParaRPr lang="en-US" dirty="0"/>
          </a:p>
        </p:txBody>
      </p:sp>
    </p:spTree>
  </p:cSld>
  <p:clrMap bg1="lt1" tx1="dk1" bg2="dk2" tx2="lt2" accent1="accent1" accent2="accent2" accent3="accent3" accent4="accent4" accent5="accent5" accent6="accent6" hlink="hlink" folHlink="folHlink"/>
  <p:sldLayoutIdLst>
    <p:sldLayoutId id="2147483663" r:id="rId1"/>
    <p:sldLayoutId id="2147483651" r:id="rId2"/>
    <p:sldLayoutId id="2147483670" r:id="rId3"/>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200" b="0" i="0" u="none" strike="noStrike" cap="none">
          <a:solidFill>
            <a:srgbClr val="666666"/>
          </a:solidFill>
          <a:latin typeface="Source Sans Pro"/>
          <a:ea typeface="Arial"/>
          <a:cs typeface="Source Sans Pro"/>
          <a:sym typeface="Arial"/>
          <a:rtl val="0"/>
        </a:defRPr>
      </a:lvl1pPr>
    </p:titleStyle>
    <p:body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arcticdata.io/submit/%23license" TargetMode="Externa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23.jpg"/><Relationship Id="rId12" Type="http://schemas.openxmlformats.org/officeDocument/2006/relationships/image" Target="../media/image24.jpg"/><Relationship Id="rId13" Type="http://schemas.openxmlformats.org/officeDocument/2006/relationships/image" Target="../media/image25.jpg"/><Relationship Id="rId1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jpg"/><Relationship Id="rId9" Type="http://schemas.openxmlformats.org/officeDocument/2006/relationships/image" Target="../media/image21.jpg"/><Relationship Id="rId10"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968984" y="245801"/>
            <a:ext cx="6016909" cy="6451367"/>
          </a:xfrm>
          <a:prstGeom prst="roundRect">
            <a:avLst>
              <a:gd name="adj" fmla="val 2302"/>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43801" y="362902"/>
            <a:ext cx="5942092" cy="889858"/>
          </a:xfrm>
        </p:spPr>
        <p:txBody>
          <a:bodyPr>
            <a:noAutofit/>
          </a:bodyPr>
          <a:lstStyle/>
          <a:p>
            <a:r>
              <a:rPr lang="en-US" dirty="0"/>
              <a:t>Session 1: </a:t>
            </a:r>
            <a:r>
              <a:rPr lang="en-US" dirty="0" smtClean="0"/>
              <a:t>Overview </a:t>
            </a:r>
            <a:r>
              <a:rPr lang="en-US" sz="2800" dirty="0" smtClean="0"/>
              <a:t>Progress</a:t>
            </a:r>
            <a:r>
              <a:rPr lang="en-US" sz="2800" dirty="0"/>
              <a:t>, Process, and Issues</a:t>
            </a:r>
          </a:p>
        </p:txBody>
      </p:sp>
      <p:pic>
        <p:nvPicPr>
          <p:cNvPr id="4" name="Picture 3" descr="NSF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17240" y="5611174"/>
            <a:ext cx="939049" cy="939049"/>
          </a:xfrm>
          <a:prstGeom prst="rect">
            <a:avLst/>
          </a:prstGeom>
        </p:spPr>
      </p:pic>
      <p:sp>
        <p:nvSpPr>
          <p:cNvPr id="7" name="Rectangle 6"/>
          <p:cNvSpPr/>
          <p:nvPr/>
        </p:nvSpPr>
        <p:spPr>
          <a:xfrm rot="16200000">
            <a:off x="-2132110" y="4448422"/>
            <a:ext cx="4572000" cy="307777"/>
          </a:xfrm>
          <a:prstGeom prst="rect">
            <a:avLst/>
          </a:prstGeom>
        </p:spPr>
        <p:txBody>
          <a:bodyPr>
            <a:spAutoFit/>
          </a:bodyPr>
          <a:lstStyle/>
          <a:p>
            <a:r>
              <a:rPr lang="en-US" dirty="0" smtClean="0">
                <a:solidFill>
                  <a:schemeClr val="accent5">
                    <a:lumMod val="50000"/>
                  </a:schemeClr>
                </a:solidFill>
              </a:rPr>
              <a:t>Photo credit: </a:t>
            </a:r>
            <a:r>
              <a:rPr lang="en-US" dirty="0" err="1" smtClean="0">
                <a:solidFill>
                  <a:schemeClr val="accent5">
                    <a:lumMod val="50000"/>
                  </a:schemeClr>
                </a:solidFill>
              </a:rPr>
              <a:t>duncan</a:t>
            </a:r>
            <a:r>
              <a:rPr lang="en-US" dirty="0" smtClean="0">
                <a:solidFill>
                  <a:schemeClr val="accent5">
                    <a:lumMod val="50000"/>
                  </a:schemeClr>
                </a:solidFill>
              </a:rPr>
              <a:t> </a:t>
            </a:r>
            <a:r>
              <a:rPr lang="en-US" dirty="0">
                <a:solidFill>
                  <a:schemeClr val="accent5">
                    <a:lumMod val="50000"/>
                  </a:schemeClr>
                </a:solidFill>
              </a:rPr>
              <a:t>c (http://</a:t>
            </a:r>
            <a:r>
              <a:rPr lang="en-US" dirty="0" err="1">
                <a:solidFill>
                  <a:schemeClr val="accent5">
                    <a:lumMod val="50000"/>
                  </a:schemeClr>
                </a:solidFill>
              </a:rPr>
              <a:t>flic.kr</a:t>
            </a:r>
            <a:r>
              <a:rPr lang="en-US" dirty="0">
                <a:solidFill>
                  <a:schemeClr val="accent5">
                    <a:lumMod val="50000"/>
                  </a:schemeClr>
                </a:solidFill>
              </a:rPr>
              <a:t>/p/</a:t>
            </a:r>
            <a:r>
              <a:rPr lang="en-US" dirty="0" err="1">
                <a:solidFill>
                  <a:schemeClr val="accent5">
                    <a:lumMod val="50000"/>
                  </a:schemeClr>
                </a:solidFill>
              </a:rPr>
              <a:t>bBtZhy</a:t>
            </a:r>
            <a:r>
              <a:rPr lang="en-US" dirty="0">
                <a:solidFill>
                  <a:schemeClr val="accent5">
                    <a:lumMod val="50000"/>
                  </a:schemeClr>
                </a:solidFill>
              </a:rPr>
              <a:t>)</a:t>
            </a:r>
          </a:p>
        </p:txBody>
      </p:sp>
      <p:sp>
        <p:nvSpPr>
          <p:cNvPr id="14" name="Subtitle 2"/>
          <p:cNvSpPr txBox="1">
            <a:spLocks/>
          </p:cNvSpPr>
          <p:nvPr/>
        </p:nvSpPr>
        <p:spPr>
          <a:xfrm>
            <a:off x="3126271" y="2793070"/>
            <a:ext cx="5414550" cy="3495444"/>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0000"/>
              </a:buClr>
              <a:buFont typeface="Titillium Web"/>
              <a:buNone/>
              <a:defRPr sz="2400" b="1" i="0" u="none" strike="noStrike" cap="none">
                <a:solidFill>
                  <a:schemeClr val="accent2"/>
                </a:solidFill>
                <a:latin typeface="Source Sans Pro"/>
                <a:ea typeface="Arial"/>
                <a:cs typeface="Source Sans Pro"/>
                <a:sym typeface="Arial"/>
                <a:rtl val="0"/>
              </a:defRPr>
            </a:lvl1pPr>
            <a:lvl2pPr marR="0" lvl="1"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Clr>
                <a:srgbClr val="000000"/>
              </a:buClr>
              <a:buSzPct val="100000"/>
              <a:buNone/>
              <a:defRPr sz="3000" b="0" i="0" u="none" strike="noStrike" cap="none">
                <a:solidFill>
                  <a:srgbClr val="000000"/>
                </a:solidFill>
                <a:latin typeface="Arial"/>
                <a:ea typeface="Arial"/>
                <a:cs typeface="Arial"/>
                <a:sym typeface="Arial"/>
                <a:rtl val="0"/>
              </a:defRPr>
            </a:lvl9pPr>
          </a:lstStyle>
          <a:p>
            <a:r>
              <a:rPr lang="en-US" sz="2200" dirty="0" smtClean="0">
                <a:solidFill>
                  <a:srgbClr val="073D4D"/>
                </a:solidFill>
              </a:rPr>
              <a:t>Matthew B. Jones</a:t>
            </a:r>
          </a:p>
          <a:p>
            <a:r>
              <a:rPr lang="en-US" sz="1600" b="0" i="1" dirty="0" smtClean="0">
                <a:solidFill>
                  <a:srgbClr val="073D4D"/>
                </a:solidFill>
              </a:rPr>
              <a:t>https://</a:t>
            </a:r>
            <a:r>
              <a:rPr lang="en-US" sz="1600" b="0" i="1" dirty="0" err="1" smtClean="0">
                <a:solidFill>
                  <a:srgbClr val="073D4D"/>
                </a:solidFill>
              </a:rPr>
              <a:t>orcid.org</a:t>
            </a:r>
            <a:r>
              <a:rPr lang="en-US" sz="1600" b="0" i="1" dirty="0" smtClean="0">
                <a:solidFill>
                  <a:srgbClr val="073D4D"/>
                </a:solidFill>
              </a:rPr>
              <a:t>/</a:t>
            </a:r>
            <a:r>
              <a:rPr lang="mr-IN" sz="1600" b="0" i="1" dirty="0">
                <a:solidFill>
                  <a:srgbClr val="073D4D"/>
                </a:solidFill>
              </a:rPr>
              <a:t>0000-0003-0077-</a:t>
            </a:r>
            <a:r>
              <a:rPr lang="mr-IN" sz="1600" b="0" i="1" dirty="0" smtClean="0">
                <a:solidFill>
                  <a:srgbClr val="073D4D"/>
                </a:solidFill>
              </a:rPr>
              <a:t>4738</a:t>
            </a:r>
            <a:endParaRPr lang="en-US" sz="1600" b="0" i="1" dirty="0" smtClean="0">
              <a:solidFill>
                <a:srgbClr val="073D4D"/>
              </a:solidFill>
            </a:endParaRPr>
          </a:p>
          <a:p>
            <a:r>
              <a:rPr lang="en-US" sz="1600" b="0" i="1" dirty="0" smtClean="0">
                <a:solidFill>
                  <a:srgbClr val="073D4D"/>
                </a:solidFill>
              </a:rPr>
              <a:t>@</a:t>
            </a:r>
            <a:r>
              <a:rPr lang="en-US" sz="1600" b="0" i="1" dirty="0" err="1" smtClean="0">
                <a:solidFill>
                  <a:srgbClr val="073D4D"/>
                </a:solidFill>
              </a:rPr>
              <a:t>metamattj</a:t>
            </a:r>
            <a:endParaRPr lang="fi-FI" sz="1000" b="0" i="1" dirty="0" smtClean="0">
              <a:solidFill>
                <a:srgbClr val="073D4D"/>
              </a:solidFill>
            </a:endParaRPr>
          </a:p>
          <a:p>
            <a:endParaRPr lang="fi-FI" sz="1200" b="0" dirty="0" smtClean="0">
              <a:solidFill>
                <a:srgbClr val="073D4D"/>
              </a:solidFill>
            </a:endParaRPr>
          </a:p>
          <a:p>
            <a:endParaRPr lang="fi-FI" sz="1200" b="0" dirty="0" smtClean="0">
              <a:solidFill>
                <a:srgbClr val="073D4D"/>
              </a:solidFill>
            </a:endParaRPr>
          </a:p>
          <a:p>
            <a:endParaRPr lang="fi-FI" sz="1200" b="0" dirty="0">
              <a:solidFill>
                <a:srgbClr val="073D4D"/>
              </a:solidFill>
            </a:endParaRPr>
          </a:p>
          <a:p>
            <a:endParaRPr lang="fi-FI" sz="1200" b="0" dirty="0" smtClean="0">
              <a:solidFill>
                <a:srgbClr val="073D4D"/>
              </a:solidFill>
            </a:endParaRPr>
          </a:p>
          <a:p>
            <a:endParaRPr lang="fi-FI" sz="1200" b="0" dirty="0">
              <a:solidFill>
                <a:srgbClr val="073D4D"/>
              </a:solidFill>
            </a:endParaRPr>
          </a:p>
          <a:p>
            <a:endParaRPr lang="fi-FI" sz="1200" b="0" dirty="0" smtClean="0">
              <a:solidFill>
                <a:srgbClr val="073D4D"/>
              </a:solidFill>
            </a:endParaRPr>
          </a:p>
          <a:p>
            <a:endParaRPr lang="fi-FI" sz="1200" b="0" dirty="0">
              <a:solidFill>
                <a:srgbClr val="073D4D"/>
              </a:solidFill>
            </a:endParaRPr>
          </a:p>
          <a:p>
            <a:endParaRPr lang="fi-FI" sz="1200" b="0" dirty="0" smtClean="0">
              <a:solidFill>
                <a:srgbClr val="073D4D"/>
              </a:solidFill>
            </a:endParaRPr>
          </a:p>
          <a:p>
            <a:endParaRPr lang="fi-FI" sz="1200" b="0" dirty="0">
              <a:solidFill>
                <a:srgbClr val="073D4D"/>
              </a:solidFill>
            </a:endParaRPr>
          </a:p>
          <a:p>
            <a:endParaRPr lang="fi-FI" sz="1200" b="0" dirty="0">
              <a:solidFill>
                <a:srgbClr val="073D4D"/>
              </a:solidFill>
            </a:endParaRPr>
          </a:p>
          <a:p>
            <a:r>
              <a:rPr lang="fi-FI" sz="3000" dirty="0" err="1" smtClean="0">
                <a:solidFill>
                  <a:srgbClr val="1A786B"/>
                </a:solidFill>
              </a:rPr>
              <a:t>https://arcticdata.io</a:t>
            </a:r>
            <a:endParaRPr lang="fi-FI" sz="3000" dirty="0" smtClean="0">
              <a:solidFill>
                <a:srgbClr val="1A786B"/>
              </a:solidFill>
            </a:endParaRPr>
          </a:p>
          <a:p>
            <a:r>
              <a:rPr lang="fi-FI" sz="3000" dirty="0" smtClean="0">
                <a:solidFill>
                  <a:srgbClr val="1A786B"/>
                </a:solidFill>
              </a:rPr>
              <a:t>NSF </a:t>
            </a:r>
            <a:r>
              <a:rPr lang="fi-FI" sz="3000" dirty="0" err="1" smtClean="0">
                <a:solidFill>
                  <a:srgbClr val="1A786B"/>
                </a:solidFill>
              </a:rPr>
              <a:t>Award</a:t>
            </a:r>
            <a:r>
              <a:rPr lang="fi-FI" sz="3000" dirty="0" smtClean="0">
                <a:solidFill>
                  <a:srgbClr val="1A786B"/>
                </a:solidFill>
              </a:rPr>
              <a:t> #: </a:t>
            </a:r>
            <a:r>
              <a:rPr lang="en-US" sz="3000" dirty="0">
                <a:solidFill>
                  <a:srgbClr val="1A786B"/>
                </a:solidFill>
              </a:rPr>
              <a:t>1546024</a:t>
            </a:r>
            <a:endParaRPr lang="en-US" sz="3000" dirty="0" smtClean="0">
              <a:solidFill>
                <a:srgbClr val="1A786B"/>
              </a:solidFill>
            </a:endParaRPr>
          </a:p>
        </p:txBody>
      </p:sp>
      <p:sp>
        <p:nvSpPr>
          <p:cNvPr id="5" name="TextBox 4"/>
          <p:cNvSpPr txBox="1"/>
          <p:nvPr/>
        </p:nvSpPr>
        <p:spPr>
          <a:xfrm>
            <a:off x="2528739" y="3492789"/>
            <a:ext cx="184666" cy="307777"/>
          </a:xfrm>
          <a:prstGeom prst="rect">
            <a:avLst/>
          </a:prstGeom>
          <a:noFill/>
        </p:spPr>
        <p:txBody>
          <a:bodyPr wrap="none" rtlCol="0">
            <a:spAutoFit/>
          </a:bodyPr>
          <a:lstStyle/>
          <a:p>
            <a:endParaRPr lang="en-US" dirty="0"/>
          </a:p>
        </p:txBody>
      </p:sp>
      <p:pic>
        <p:nvPicPr>
          <p:cNvPr id="12" name="NCEAS-Stacked-4C.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7754" y="5153974"/>
            <a:ext cx="1017640" cy="914400"/>
          </a:xfrm>
          <a:prstGeom prst="rect">
            <a:avLst/>
          </a:prstGeom>
          <a:ln w="12700">
            <a:miter lim="400000"/>
          </a:ln>
        </p:spPr>
      </p:pic>
      <p:pic>
        <p:nvPicPr>
          <p:cNvPr id="13" name="Shape 42"/>
          <p:cNvPicPr preferRelativeResize="0"/>
          <p:nvPr/>
        </p:nvPicPr>
        <p:blipFill rotWithShape="1">
          <a:blip r:embed="rId5">
            <a:alphaModFix/>
          </a:blip>
          <a:srcRect/>
          <a:stretch/>
        </p:blipFill>
        <p:spPr>
          <a:xfrm>
            <a:off x="1757469" y="5317432"/>
            <a:ext cx="716116" cy="637828"/>
          </a:xfrm>
          <a:prstGeom prst="rect">
            <a:avLst/>
          </a:prstGeom>
          <a:noFill/>
          <a:ln>
            <a:noFill/>
          </a:ln>
        </p:spPr>
      </p:pic>
      <p:pic>
        <p:nvPicPr>
          <p:cNvPr id="15" name="image3.png"/>
          <p:cNvPicPr>
            <a:picLocks noChangeAspect="1"/>
          </p:cNvPicPr>
          <p:nvPr/>
        </p:nvPicPr>
        <p:blipFill>
          <a:blip r:embed="rId6">
            <a:extLst/>
          </a:blip>
          <a:stretch>
            <a:fillRect/>
          </a:stretch>
        </p:blipFill>
        <p:spPr>
          <a:xfrm>
            <a:off x="537754" y="6231361"/>
            <a:ext cx="1935831" cy="461880"/>
          </a:xfrm>
          <a:prstGeom prst="rect">
            <a:avLst/>
          </a:prstGeom>
          <a:ln w="12700">
            <a:round/>
          </a:ln>
        </p:spPr>
      </p:pic>
      <p:pic>
        <p:nvPicPr>
          <p:cNvPr id="16" name="Picture 15" descr="arctic-data-cen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518" y="362901"/>
            <a:ext cx="2490573" cy="1368061"/>
          </a:xfrm>
          <a:prstGeom prst="rect">
            <a:avLst/>
          </a:prstGeom>
        </p:spPr>
      </p:pic>
    </p:spTree>
    <p:extLst>
      <p:ext uri="{BB962C8B-B14F-4D97-AF65-F5344CB8AC3E}">
        <p14:creationId xmlns:p14="http://schemas.microsoft.com/office/powerpoint/2010/main" val="36213066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rgbClr val="1A786B"/>
              </a:buClr>
              <a:buSzPct val="90000"/>
            </a:pPr>
            <a:r>
              <a:rPr lang="en-US" sz="3200" dirty="0" smtClean="0"/>
              <a:t>Operation Metrics</a:t>
            </a:r>
            <a:endParaRPr lang="en-US" sz="3200" dirty="0"/>
          </a:p>
        </p:txBody>
      </p:sp>
      <p:grpSp>
        <p:nvGrpSpPr>
          <p:cNvPr id="58" name="Group 57"/>
          <p:cNvGrpSpPr/>
          <p:nvPr/>
        </p:nvGrpSpPr>
        <p:grpSpPr>
          <a:xfrm>
            <a:off x="4565467" y="1820858"/>
            <a:ext cx="4170535" cy="1074587"/>
            <a:chOff x="303281" y="5566047"/>
            <a:chExt cx="4170535" cy="1074587"/>
          </a:xfrm>
        </p:grpSpPr>
        <p:sp>
          <p:nvSpPr>
            <p:cNvPr id="20" name="Rectangle 19"/>
            <p:cNvSpPr>
              <a:spLocks noChangeAspect="1"/>
            </p:cNvSpPr>
            <p:nvPr/>
          </p:nvSpPr>
          <p:spPr>
            <a:xfrm>
              <a:off x="303281" y="5566047"/>
              <a:ext cx="4170535" cy="10745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grpSp>
          <p:nvGrpSpPr>
            <p:cNvPr id="57" name="Group 56"/>
            <p:cNvGrpSpPr/>
            <p:nvPr/>
          </p:nvGrpSpPr>
          <p:grpSpPr>
            <a:xfrm>
              <a:off x="501150" y="5665763"/>
              <a:ext cx="3966344" cy="898828"/>
              <a:chOff x="501150" y="5665763"/>
              <a:chExt cx="3966344" cy="898828"/>
            </a:xfrm>
          </p:grpSpPr>
          <p:sp>
            <p:nvSpPr>
              <p:cNvPr id="17" name="Rounded Rectangle 16"/>
              <p:cNvSpPr/>
              <p:nvPr/>
            </p:nvSpPr>
            <p:spPr>
              <a:xfrm>
                <a:off x="2226093" y="5665763"/>
                <a:ext cx="2241401" cy="898828"/>
              </a:xfrm>
              <a:prstGeom prst="roundRect">
                <a:avLst>
                  <a:gd name="adj" fmla="val 3509"/>
                </a:avLst>
              </a:prstGeom>
              <a:no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r>
                  <a:rPr lang="en-US" sz="4000" b="1" dirty="0" smtClean="0">
                    <a:solidFill>
                      <a:schemeClr val="bg1"/>
                    </a:solidFill>
                    <a:effectLst>
                      <a:outerShdw blurRad="50800" dist="76200" dir="2700000" algn="tl" rotWithShape="0">
                        <a:prstClr val="black">
                          <a:alpha val="40000"/>
                        </a:prstClr>
                      </a:outerShdw>
                    </a:effectLst>
                  </a:rPr>
                  <a:t>2,000</a:t>
                </a:r>
                <a:r>
                  <a:rPr lang="en-US" sz="4000" dirty="0" smtClean="0">
                    <a:solidFill>
                      <a:schemeClr val="bg1"/>
                    </a:solidFill>
                  </a:rPr>
                  <a:t/>
                </a:r>
                <a:br>
                  <a:rPr lang="en-US" sz="4000" dirty="0" smtClean="0">
                    <a:solidFill>
                      <a:schemeClr val="bg1"/>
                    </a:solidFill>
                  </a:rPr>
                </a:br>
                <a:r>
                  <a:rPr lang="en-US" sz="2200" cap="small" dirty="0" smtClean="0">
                    <a:solidFill>
                      <a:schemeClr val="bg1"/>
                    </a:solidFill>
                  </a:rPr>
                  <a:t>creators</a:t>
                </a:r>
                <a:endParaRPr lang="en-US" sz="2200" cap="small" dirty="0">
                  <a:solidFill>
                    <a:schemeClr val="bg1"/>
                  </a:solidFill>
                </a:endParaRPr>
              </a:p>
            </p:txBody>
          </p:sp>
          <p:pic>
            <p:nvPicPr>
              <p:cNvPr id="18" name="Picture 17" descr="user-1-glyph-icon_MkuBPp8O_L.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01150" y="5746774"/>
                <a:ext cx="769868" cy="707764"/>
              </a:xfrm>
              <a:prstGeom prst="rect">
                <a:avLst/>
              </a:prstGeom>
            </p:spPr>
          </p:pic>
          <p:pic>
            <p:nvPicPr>
              <p:cNvPr id="19" name="Picture 18" descr="user-1-glyph-icon_MkuBPp8O_L.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63732" y="5746774"/>
                <a:ext cx="769868" cy="707764"/>
              </a:xfrm>
              <a:prstGeom prst="rect">
                <a:avLst/>
              </a:prstGeom>
            </p:spPr>
          </p:pic>
        </p:grpSp>
      </p:grpSp>
      <p:grpSp>
        <p:nvGrpSpPr>
          <p:cNvPr id="33" name="Group 32"/>
          <p:cNvGrpSpPr/>
          <p:nvPr/>
        </p:nvGrpSpPr>
        <p:grpSpPr>
          <a:xfrm>
            <a:off x="4562839" y="3294261"/>
            <a:ext cx="4172557" cy="1074587"/>
            <a:chOff x="4335344" y="3530175"/>
            <a:chExt cx="4172557" cy="1074587"/>
          </a:xfrm>
          <a:solidFill>
            <a:schemeClr val="accent1">
              <a:lumMod val="75000"/>
              <a:lumOff val="25000"/>
            </a:schemeClr>
          </a:solidFill>
        </p:grpSpPr>
        <p:sp>
          <p:nvSpPr>
            <p:cNvPr id="29" name="Rectangle 28"/>
            <p:cNvSpPr>
              <a:spLocks noChangeAspect="1"/>
            </p:cNvSpPr>
            <p:nvPr/>
          </p:nvSpPr>
          <p:spPr>
            <a:xfrm>
              <a:off x="4335344" y="3530175"/>
              <a:ext cx="4172557" cy="10745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6539060" y="3600086"/>
              <a:ext cx="1787406" cy="898828"/>
            </a:xfrm>
            <a:prstGeom prst="roundRect">
              <a:avLst>
                <a:gd name="adj" fmla="val 3509"/>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r>
                <a:rPr lang="en-US" sz="4000" b="1" dirty="0" smtClean="0">
                  <a:solidFill>
                    <a:schemeClr val="bg1"/>
                  </a:solidFill>
                  <a:effectLst>
                    <a:outerShdw blurRad="50800" dist="76200" dir="2700000" algn="tl" rotWithShape="0">
                      <a:prstClr val="black">
                        <a:alpha val="40000"/>
                      </a:prstClr>
                    </a:outerShdw>
                  </a:effectLst>
                </a:rPr>
                <a:t>4,600+</a:t>
              </a:r>
              <a:br>
                <a:rPr lang="en-US" sz="4000" b="1" dirty="0" smtClean="0">
                  <a:solidFill>
                    <a:schemeClr val="bg1"/>
                  </a:solidFill>
                  <a:effectLst>
                    <a:outerShdw blurRad="50800" dist="76200" dir="2700000" algn="tl" rotWithShape="0">
                      <a:prstClr val="black">
                        <a:alpha val="40000"/>
                      </a:prstClr>
                    </a:outerShdw>
                  </a:effectLst>
                </a:rPr>
              </a:br>
              <a:r>
                <a:rPr lang="en-US" sz="2200" cap="small" dirty="0">
                  <a:solidFill>
                    <a:schemeClr val="bg1"/>
                  </a:solidFill>
                  <a:effectLst>
                    <a:outerShdw blurRad="50800" dist="76200" dir="2700000" algn="tl" rotWithShape="0">
                      <a:prstClr val="black">
                        <a:alpha val="40000"/>
                      </a:prstClr>
                    </a:outerShdw>
                  </a:effectLst>
                </a:rPr>
                <a:t> </a:t>
              </a:r>
              <a:r>
                <a:rPr lang="en-US" sz="2200" cap="small" dirty="0" smtClean="0">
                  <a:solidFill>
                    <a:schemeClr val="bg1"/>
                  </a:solidFill>
                  <a:effectLst>
                    <a:outerShdw blurRad="50800" dist="76200" dir="2700000" algn="tl" rotWithShape="0">
                      <a:prstClr val="black">
                        <a:alpha val="40000"/>
                      </a:prstClr>
                    </a:outerShdw>
                  </a:effectLst>
                </a:rPr>
                <a:t>USERS</a:t>
              </a:r>
              <a:endParaRPr lang="en-US" sz="2200" cap="small" dirty="0">
                <a:solidFill>
                  <a:schemeClr val="bg1"/>
                </a:solidFill>
                <a:effectLst>
                  <a:outerShdw blurRad="50800" dist="76200" dir="2700000" algn="tl" rotWithShape="0">
                    <a:prstClr val="black">
                      <a:alpha val="40000"/>
                    </a:prstClr>
                  </a:outerShdw>
                </a:effectLst>
              </a:endParaRPr>
            </a:p>
          </p:txBody>
        </p:sp>
        <p:pic>
          <p:nvPicPr>
            <p:cNvPr id="21" name="Picture 20" descr="monitor_icon.png"/>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719977" y="3609858"/>
              <a:ext cx="1000340" cy="886968"/>
            </a:xfrm>
            <a:prstGeom prst="rect">
              <a:avLst/>
            </a:prstGeom>
            <a:grpFill/>
            <a:ln>
              <a:noFill/>
            </a:ln>
          </p:spPr>
        </p:pic>
        <p:pic>
          <p:nvPicPr>
            <p:cNvPr id="32" name="Picture 31" descr="user-1-glyph-icon_MkuBPp8O_L.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002481" y="3753836"/>
              <a:ext cx="435332" cy="400216"/>
            </a:xfrm>
            <a:prstGeom prst="rect">
              <a:avLst/>
            </a:prstGeom>
            <a:grpFill/>
            <a:ln>
              <a:noFill/>
            </a:ln>
          </p:spPr>
        </p:pic>
      </p:grpSp>
      <p:grpSp>
        <p:nvGrpSpPr>
          <p:cNvPr id="55" name="Group 54"/>
          <p:cNvGrpSpPr/>
          <p:nvPr/>
        </p:nvGrpSpPr>
        <p:grpSpPr>
          <a:xfrm>
            <a:off x="186611" y="1820858"/>
            <a:ext cx="4172557" cy="1074587"/>
            <a:chOff x="294937" y="4403487"/>
            <a:chExt cx="4172557" cy="1074587"/>
          </a:xfrm>
        </p:grpSpPr>
        <p:grpSp>
          <p:nvGrpSpPr>
            <p:cNvPr id="9" name="Group 8"/>
            <p:cNvGrpSpPr/>
            <p:nvPr/>
          </p:nvGrpSpPr>
          <p:grpSpPr>
            <a:xfrm>
              <a:off x="294937" y="4403487"/>
              <a:ext cx="4172557" cy="1074587"/>
              <a:chOff x="294937" y="4403487"/>
              <a:chExt cx="2905463" cy="1074587"/>
            </a:xfrm>
          </p:grpSpPr>
          <p:sp>
            <p:nvSpPr>
              <p:cNvPr id="8" name="Rectangle 7"/>
              <p:cNvSpPr>
                <a:spLocks noChangeAspect="1"/>
              </p:cNvSpPr>
              <p:nvPr/>
            </p:nvSpPr>
            <p:spPr>
              <a:xfrm>
                <a:off x="294937" y="4403487"/>
                <a:ext cx="2905463" cy="107458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File_icon.png"/>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80476" y="4523132"/>
                <a:ext cx="683402" cy="850392"/>
              </a:xfrm>
              <a:prstGeom prst="rect">
                <a:avLst/>
              </a:prstGeom>
              <a:ln>
                <a:noFill/>
              </a:ln>
              <a:effectLst/>
            </p:spPr>
          </p:pic>
        </p:grpSp>
        <p:sp>
          <p:nvSpPr>
            <p:cNvPr id="45" name="Rounded Rectangle 44"/>
            <p:cNvSpPr/>
            <p:nvPr/>
          </p:nvSpPr>
          <p:spPr>
            <a:xfrm>
              <a:off x="1653562" y="4528462"/>
              <a:ext cx="2813932" cy="898828"/>
            </a:xfrm>
            <a:prstGeom prst="roundRect">
              <a:avLst>
                <a:gd name="adj" fmla="val 3509"/>
              </a:avLst>
            </a:prstGeom>
            <a:noFill/>
            <a:ln w="38100" cmpd="sng">
              <a:no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4000" b="1" dirty="0" smtClean="0">
                  <a:solidFill>
                    <a:schemeClr val="bg1"/>
                  </a:solidFill>
                </a:rPr>
                <a:t>4,700+</a:t>
              </a:r>
              <a:r>
                <a:rPr lang="en-US" sz="2200" dirty="0" smtClean="0">
                  <a:solidFill>
                    <a:schemeClr val="bg1"/>
                  </a:solidFill>
                </a:rPr>
                <a:t/>
              </a:r>
              <a:br>
                <a:rPr lang="en-US" sz="2200" dirty="0" smtClean="0">
                  <a:solidFill>
                    <a:schemeClr val="bg1"/>
                  </a:solidFill>
                </a:rPr>
              </a:br>
              <a:r>
                <a:rPr lang="en-US" sz="2200" cap="small" dirty="0" smtClean="0">
                  <a:solidFill>
                    <a:schemeClr val="bg1"/>
                  </a:solidFill>
                </a:rPr>
                <a:t>data sets</a:t>
              </a:r>
              <a:endParaRPr lang="en-US" sz="2200" cap="small" dirty="0">
                <a:solidFill>
                  <a:schemeClr val="bg1"/>
                </a:solidFill>
              </a:endParaRPr>
            </a:p>
          </p:txBody>
        </p:sp>
      </p:grpSp>
      <p:grpSp>
        <p:nvGrpSpPr>
          <p:cNvPr id="61" name="Group 60"/>
          <p:cNvGrpSpPr/>
          <p:nvPr/>
        </p:nvGrpSpPr>
        <p:grpSpPr>
          <a:xfrm>
            <a:off x="155364" y="3250135"/>
            <a:ext cx="4172557" cy="1074587"/>
            <a:chOff x="155364" y="3250135"/>
            <a:chExt cx="4172557" cy="1074587"/>
          </a:xfrm>
        </p:grpSpPr>
        <p:grpSp>
          <p:nvGrpSpPr>
            <p:cNvPr id="56" name="Group 55"/>
            <p:cNvGrpSpPr/>
            <p:nvPr/>
          </p:nvGrpSpPr>
          <p:grpSpPr>
            <a:xfrm>
              <a:off x="155364" y="3250135"/>
              <a:ext cx="4172557" cy="1074587"/>
              <a:chOff x="4585978" y="4464078"/>
              <a:chExt cx="4172557" cy="1074587"/>
            </a:xfrm>
            <a:solidFill>
              <a:schemeClr val="accent2">
                <a:lumMod val="75000"/>
              </a:schemeClr>
            </a:solidFill>
          </p:grpSpPr>
          <p:sp>
            <p:nvSpPr>
              <p:cNvPr id="38" name="Rectangle 37"/>
              <p:cNvSpPr>
                <a:spLocks noChangeAspect="1"/>
              </p:cNvSpPr>
              <p:nvPr/>
            </p:nvSpPr>
            <p:spPr>
              <a:xfrm>
                <a:off x="4585978" y="4464078"/>
                <a:ext cx="4172557" cy="10745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4820896" y="4538709"/>
                <a:ext cx="1249865" cy="886898"/>
                <a:chOff x="4820896" y="4538709"/>
                <a:chExt cx="1249865" cy="886898"/>
              </a:xfrm>
              <a:grpFill/>
            </p:grpSpPr>
            <p:pic>
              <p:nvPicPr>
                <p:cNvPr id="34" name="Picture 33" descr="educaitonmodule_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0896" y="4538709"/>
                  <a:ext cx="583406" cy="755635"/>
                </a:xfrm>
                <a:prstGeom prst="rect">
                  <a:avLst/>
                </a:prstGeom>
                <a:grpFill/>
                <a:effectLst/>
              </p:spPr>
            </p:pic>
            <p:pic>
              <p:nvPicPr>
                <p:cNvPr id="35" name="Picture 34" descr="educaitonmodule_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7355" y="4538709"/>
                  <a:ext cx="583406" cy="755635"/>
                </a:xfrm>
                <a:prstGeom prst="rect">
                  <a:avLst/>
                </a:prstGeom>
                <a:grpFill/>
                <a:effectLst/>
              </p:spPr>
            </p:pic>
            <p:pic>
              <p:nvPicPr>
                <p:cNvPr id="42" name="Picture 41" descr="educaitonmodule_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4126" y="4669972"/>
                  <a:ext cx="583406" cy="755635"/>
                </a:xfrm>
                <a:prstGeom prst="rect">
                  <a:avLst/>
                </a:prstGeom>
                <a:grpFill/>
                <a:effectLst/>
              </p:spPr>
            </p:pic>
          </p:grpSp>
        </p:grpSp>
        <p:sp>
          <p:nvSpPr>
            <p:cNvPr id="60" name="Rounded Rectangle 59"/>
            <p:cNvSpPr/>
            <p:nvPr/>
          </p:nvSpPr>
          <p:spPr>
            <a:xfrm>
              <a:off x="1740305" y="3338015"/>
              <a:ext cx="2474653" cy="898828"/>
            </a:xfrm>
            <a:prstGeom prst="roundRect">
              <a:avLst>
                <a:gd name="adj" fmla="val 3509"/>
              </a:avLst>
            </a:prstGeom>
            <a:solidFill>
              <a:schemeClr val="accent2">
                <a:lumMod val="75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70000"/>
                </a:lnSpc>
              </a:pPr>
              <a:r>
                <a:rPr lang="en-US" sz="4000" b="1" dirty="0" smtClean="0">
                  <a:solidFill>
                    <a:schemeClr val="bg1"/>
                  </a:solidFill>
                  <a:effectLst>
                    <a:outerShdw blurRad="50800" dist="76200" dir="2700000" algn="tl" rotWithShape="0">
                      <a:prstClr val="black">
                        <a:alpha val="40000"/>
                      </a:prstClr>
                    </a:outerShdw>
                  </a:effectLst>
                </a:rPr>
                <a:t>642K</a:t>
              </a:r>
              <a:r>
                <a:rPr lang="en-US" sz="2200" dirty="0" smtClean="0">
                  <a:solidFill>
                    <a:schemeClr val="bg1"/>
                  </a:solidFill>
                  <a:effectLst>
                    <a:outerShdw blurRad="50800" dist="76200" dir="2700000" algn="tl" rotWithShape="0">
                      <a:prstClr val="black">
                        <a:alpha val="40000"/>
                      </a:prstClr>
                    </a:outerShdw>
                  </a:effectLst>
                </a:rPr>
                <a:t/>
              </a:r>
              <a:br>
                <a:rPr lang="en-US" sz="2200" dirty="0" smtClean="0">
                  <a:solidFill>
                    <a:schemeClr val="bg1"/>
                  </a:solidFill>
                  <a:effectLst>
                    <a:outerShdw blurRad="50800" dist="76200" dir="2700000" algn="tl" rotWithShape="0">
                      <a:prstClr val="black">
                        <a:alpha val="40000"/>
                      </a:prstClr>
                    </a:outerShdw>
                  </a:effectLst>
                </a:rPr>
              </a:br>
              <a:r>
                <a:rPr lang="en-US" sz="2200" cap="small" dirty="0" smtClean="0">
                  <a:solidFill>
                    <a:schemeClr val="bg1"/>
                  </a:solidFill>
                  <a:effectLst>
                    <a:outerShdw blurRad="50800" dist="76200" dir="2700000" algn="tl" rotWithShape="0">
                      <a:prstClr val="black">
                        <a:alpha val="40000"/>
                      </a:prstClr>
                    </a:outerShdw>
                  </a:effectLst>
                </a:rPr>
                <a:t>data files</a:t>
              </a:r>
              <a:endParaRPr lang="en-US" sz="2200" cap="small" dirty="0">
                <a:solidFill>
                  <a:schemeClr val="bg1"/>
                </a:solidFill>
                <a:effectLst>
                  <a:outerShdw blurRad="50800" dist="76200" dir="2700000" algn="tl" rotWithShape="0">
                    <a:prstClr val="black">
                      <a:alpha val="40000"/>
                    </a:prstClr>
                  </a:outerShdw>
                </a:effectLst>
              </a:endParaRPr>
            </a:p>
          </p:txBody>
        </p:sp>
      </p:grpSp>
      <p:grpSp>
        <p:nvGrpSpPr>
          <p:cNvPr id="59" name="Group 58"/>
          <p:cNvGrpSpPr/>
          <p:nvPr/>
        </p:nvGrpSpPr>
        <p:grpSpPr>
          <a:xfrm>
            <a:off x="173443" y="4679413"/>
            <a:ext cx="4170535" cy="1074587"/>
            <a:chOff x="2026885" y="4875490"/>
            <a:chExt cx="4170535" cy="1074587"/>
          </a:xfrm>
          <a:solidFill>
            <a:schemeClr val="accent3">
              <a:lumMod val="50000"/>
            </a:schemeClr>
          </a:solidFill>
        </p:grpSpPr>
        <p:sp>
          <p:nvSpPr>
            <p:cNvPr id="46" name="Rectangle 45"/>
            <p:cNvSpPr>
              <a:spLocks noChangeAspect="1"/>
            </p:cNvSpPr>
            <p:nvPr/>
          </p:nvSpPr>
          <p:spPr>
            <a:xfrm>
              <a:off x="2026885" y="4875490"/>
              <a:ext cx="4170535" cy="10745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2190999" y="4954320"/>
              <a:ext cx="3761865" cy="924874"/>
              <a:chOff x="4131417" y="4134999"/>
              <a:chExt cx="3761865" cy="924874"/>
            </a:xfrm>
            <a:grpFill/>
          </p:grpSpPr>
          <p:grpSp>
            <p:nvGrpSpPr>
              <p:cNvPr id="48" name="Group 47"/>
              <p:cNvGrpSpPr/>
              <p:nvPr/>
            </p:nvGrpSpPr>
            <p:grpSpPr>
              <a:xfrm>
                <a:off x="4131417" y="4172905"/>
                <a:ext cx="1028901" cy="886968"/>
                <a:chOff x="4131417" y="4178835"/>
                <a:chExt cx="1028901" cy="886968"/>
              </a:xfrm>
              <a:grpFill/>
            </p:grpSpPr>
            <p:pic>
              <p:nvPicPr>
                <p:cNvPr id="50" name="Picture 49" descr="webglobe_icon.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31417" y="4178835"/>
                  <a:ext cx="833444" cy="886968"/>
                </a:xfrm>
                <a:prstGeom prst="rect">
                  <a:avLst/>
                </a:prstGeom>
                <a:grpFill/>
              </p:spPr>
            </p:pic>
            <p:sp>
              <p:nvSpPr>
                <p:cNvPr id="51" name="Freeform 50"/>
                <p:cNvSpPr>
                  <a:spLocks noChangeAspect="1"/>
                </p:cNvSpPr>
                <p:nvPr/>
              </p:nvSpPr>
              <p:spPr>
                <a:xfrm>
                  <a:off x="4479792" y="4329533"/>
                  <a:ext cx="680526" cy="425331"/>
                </a:xfrm>
                <a:custGeom>
                  <a:avLst/>
                  <a:gdLst>
                    <a:gd name="connsiteX0" fmla="*/ 0 w 875407"/>
                    <a:gd name="connsiteY0" fmla="*/ 554804 h 554804"/>
                    <a:gd name="connsiteX1" fmla="*/ 345231 w 875407"/>
                    <a:gd name="connsiteY1" fmla="*/ 234251 h 554804"/>
                    <a:gd name="connsiteX2" fmla="*/ 419209 w 875407"/>
                    <a:gd name="connsiteY2" fmla="*/ 456172 h 554804"/>
                    <a:gd name="connsiteX3" fmla="*/ 875407 w 875407"/>
                    <a:gd name="connsiteY3" fmla="*/ 0 h 554804"/>
                    <a:gd name="connsiteX4" fmla="*/ 875407 w 875407"/>
                    <a:gd name="connsiteY4" fmla="*/ 0 h 55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07" h="554804">
                      <a:moveTo>
                        <a:pt x="0" y="554804"/>
                      </a:moveTo>
                      <a:lnTo>
                        <a:pt x="345231" y="234251"/>
                      </a:lnTo>
                      <a:lnTo>
                        <a:pt x="419209" y="456172"/>
                      </a:lnTo>
                      <a:lnTo>
                        <a:pt x="875407" y="0"/>
                      </a:lnTo>
                      <a:lnTo>
                        <a:pt x="875407" y="0"/>
                      </a:lnTo>
                    </a:path>
                  </a:pathLst>
                </a:custGeom>
                <a:grpFill/>
                <a:ln w="107950" cap="rnd">
                  <a:solidFill>
                    <a:schemeClr val="bg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sp>
            <p:nvSpPr>
              <p:cNvPr id="49" name="Rounded Rectangle 48"/>
              <p:cNvSpPr/>
              <p:nvPr/>
            </p:nvSpPr>
            <p:spPr>
              <a:xfrm>
                <a:off x="5534166" y="4134999"/>
                <a:ext cx="2359116" cy="898828"/>
              </a:xfrm>
              <a:prstGeom prst="roundRect">
                <a:avLst>
                  <a:gd name="adj" fmla="val 3509"/>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r>
                  <a:rPr lang="en-US" sz="4000" b="1" dirty="0" smtClean="0">
                    <a:solidFill>
                      <a:schemeClr val="bg1"/>
                    </a:solidFill>
                    <a:effectLst>
                      <a:outerShdw blurRad="50800" dist="76200" dir="2700000" algn="tl" rotWithShape="0">
                        <a:prstClr val="black">
                          <a:alpha val="40000"/>
                        </a:prstClr>
                      </a:outerShdw>
                    </a:effectLst>
                  </a:rPr>
                  <a:t>13.94 </a:t>
                </a:r>
                <a:r>
                  <a:rPr lang="en-US" sz="4000" b="1" dirty="0" smtClean="0">
                    <a:solidFill>
                      <a:schemeClr val="bg1"/>
                    </a:solidFill>
                    <a:effectLst>
                      <a:outerShdw blurRad="50800" dist="76200" dir="2700000" algn="tl" rotWithShape="0">
                        <a:prstClr val="black">
                          <a:alpha val="40000"/>
                        </a:prstClr>
                      </a:outerShdw>
                    </a:effectLst>
                  </a:rPr>
                  <a:t>TB</a:t>
                </a:r>
                <a:r>
                  <a:rPr lang="en-US" sz="4000" dirty="0" smtClean="0">
                    <a:solidFill>
                      <a:schemeClr val="bg1"/>
                    </a:solidFill>
                    <a:effectLst>
                      <a:outerShdw blurRad="50800" dist="76200" dir="2700000" algn="tl" rotWithShape="0">
                        <a:prstClr val="black">
                          <a:alpha val="40000"/>
                        </a:prstClr>
                      </a:outerShdw>
                    </a:effectLst>
                  </a:rPr>
                  <a:t/>
                </a:r>
                <a:br>
                  <a:rPr lang="en-US" sz="4000" dirty="0" smtClean="0">
                    <a:solidFill>
                      <a:schemeClr val="bg1"/>
                    </a:solidFill>
                    <a:effectLst>
                      <a:outerShdw blurRad="50800" dist="76200" dir="2700000" algn="tl" rotWithShape="0">
                        <a:prstClr val="black">
                          <a:alpha val="40000"/>
                        </a:prstClr>
                      </a:outerShdw>
                    </a:effectLst>
                  </a:rPr>
                </a:br>
                <a:r>
                  <a:rPr lang="en-US" sz="2200" cap="small" dirty="0" smtClean="0">
                    <a:solidFill>
                      <a:schemeClr val="bg1"/>
                    </a:solidFill>
                    <a:effectLst>
                      <a:outerShdw blurRad="50800" dist="76200" dir="2700000" algn="tl" rotWithShape="0">
                        <a:prstClr val="black">
                          <a:alpha val="40000"/>
                        </a:prstClr>
                      </a:outerShdw>
                    </a:effectLst>
                  </a:rPr>
                  <a:t>Data Storage</a:t>
                </a:r>
                <a:endParaRPr lang="en-US" sz="2200" cap="small" dirty="0">
                  <a:solidFill>
                    <a:schemeClr val="bg1"/>
                  </a:solidFill>
                  <a:effectLst>
                    <a:outerShdw blurRad="50800" dist="76200" dir="2700000" algn="tl" rotWithShape="0">
                      <a:prstClr val="black">
                        <a:alpha val="40000"/>
                      </a:prstClr>
                    </a:outerShdw>
                  </a:effectLst>
                </a:endParaRPr>
              </a:p>
            </p:txBody>
          </p:sp>
        </p:grpSp>
      </p:grpSp>
      <p:grpSp>
        <p:nvGrpSpPr>
          <p:cNvPr id="36" name="Group 35"/>
          <p:cNvGrpSpPr/>
          <p:nvPr/>
        </p:nvGrpSpPr>
        <p:grpSpPr>
          <a:xfrm>
            <a:off x="4565467" y="4679413"/>
            <a:ext cx="4170535" cy="1074587"/>
            <a:chOff x="2026885" y="4875490"/>
            <a:chExt cx="4170535" cy="1074587"/>
          </a:xfrm>
          <a:solidFill>
            <a:schemeClr val="accent2">
              <a:lumMod val="50000"/>
            </a:schemeClr>
          </a:solidFill>
        </p:grpSpPr>
        <p:sp>
          <p:nvSpPr>
            <p:cNvPr id="37" name="Rectangle 36"/>
            <p:cNvSpPr>
              <a:spLocks noChangeAspect="1"/>
            </p:cNvSpPr>
            <p:nvPr/>
          </p:nvSpPr>
          <p:spPr>
            <a:xfrm>
              <a:off x="2026885" y="4875490"/>
              <a:ext cx="4170535" cy="10745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2190999" y="4954320"/>
              <a:ext cx="3761864" cy="924874"/>
              <a:chOff x="4131417" y="4134999"/>
              <a:chExt cx="3761864" cy="924874"/>
            </a:xfrm>
            <a:grpFill/>
          </p:grpSpPr>
          <p:grpSp>
            <p:nvGrpSpPr>
              <p:cNvPr id="40" name="Group 39"/>
              <p:cNvGrpSpPr/>
              <p:nvPr/>
            </p:nvGrpSpPr>
            <p:grpSpPr>
              <a:xfrm>
                <a:off x="4131417" y="4172905"/>
                <a:ext cx="1028901" cy="886968"/>
                <a:chOff x="4131417" y="4178835"/>
                <a:chExt cx="1028901" cy="886968"/>
              </a:xfrm>
              <a:grpFill/>
            </p:grpSpPr>
            <p:pic>
              <p:nvPicPr>
                <p:cNvPr id="44" name="Picture 43" descr="webglobe_icon.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31417" y="4178835"/>
                  <a:ext cx="833444" cy="886968"/>
                </a:xfrm>
                <a:prstGeom prst="rect">
                  <a:avLst/>
                </a:prstGeom>
                <a:grpFill/>
              </p:spPr>
            </p:pic>
            <p:sp>
              <p:nvSpPr>
                <p:cNvPr id="52" name="Freeform 51"/>
                <p:cNvSpPr>
                  <a:spLocks noChangeAspect="1"/>
                </p:cNvSpPr>
                <p:nvPr/>
              </p:nvSpPr>
              <p:spPr>
                <a:xfrm>
                  <a:off x="4479792" y="4329533"/>
                  <a:ext cx="680526" cy="425331"/>
                </a:xfrm>
                <a:custGeom>
                  <a:avLst/>
                  <a:gdLst>
                    <a:gd name="connsiteX0" fmla="*/ 0 w 875407"/>
                    <a:gd name="connsiteY0" fmla="*/ 554804 h 554804"/>
                    <a:gd name="connsiteX1" fmla="*/ 345231 w 875407"/>
                    <a:gd name="connsiteY1" fmla="*/ 234251 h 554804"/>
                    <a:gd name="connsiteX2" fmla="*/ 419209 w 875407"/>
                    <a:gd name="connsiteY2" fmla="*/ 456172 h 554804"/>
                    <a:gd name="connsiteX3" fmla="*/ 875407 w 875407"/>
                    <a:gd name="connsiteY3" fmla="*/ 0 h 554804"/>
                    <a:gd name="connsiteX4" fmla="*/ 875407 w 875407"/>
                    <a:gd name="connsiteY4" fmla="*/ 0 h 55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07" h="554804">
                      <a:moveTo>
                        <a:pt x="0" y="554804"/>
                      </a:moveTo>
                      <a:lnTo>
                        <a:pt x="345231" y="234251"/>
                      </a:lnTo>
                      <a:lnTo>
                        <a:pt x="419209" y="456172"/>
                      </a:lnTo>
                      <a:lnTo>
                        <a:pt x="875407" y="0"/>
                      </a:lnTo>
                      <a:lnTo>
                        <a:pt x="875407" y="0"/>
                      </a:lnTo>
                    </a:path>
                  </a:pathLst>
                </a:custGeom>
                <a:grpFill/>
                <a:ln w="107950" cap="rnd">
                  <a:solidFill>
                    <a:schemeClr val="bg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sp>
            <p:nvSpPr>
              <p:cNvPr id="41" name="Rounded Rectangle 40"/>
              <p:cNvSpPr/>
              <p:nvPr/>
            </p:nvSpPr>
            <p:spPr>
              <a:xfrm>
                <a:off x="5651880" y="4134999"/>
                <a:ext cx="2241401" cy="898828"/>
              </a:xfrm>
              <a:prstGeom prst="roundRect">
                <a:avLst>
                  <a:gd name="adj" fmla="val 3509"/>
                </a:avLst>
              </a:prstGeom>
              <a:grp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r>
                  <a:rPr lang="en-US" sz="4000" b="1" dirty="0" smtClean="0">
                    <a:solidFill>
                      <a:schemeClr val="bg1"/>
                    </a:solidFill>
                    <a:effectLst>
                      <a:outerShdw blurRad="50800" dist="76200" dir="2700000" algn="tl" rotWithShape="0">
                        <a:prstClr val="black">
                          <a:alpha val="40000"/>
                        </a:prstClr>
                      </a:outerShdw>
                    </a:effectLst>
                  </a:rPr>
                  <a:t>71K+</a:t>
                </a:r>
                <a:r>
                  <a:rPr lang="en-US" sz="4000" dirty="0" smtClean="0">
                    <a:solidFill>
                      <a:schemeClr val="bg1"/>
                    </a:solidFill>
                    <a:effectLst>
                      <a:outerShdw blurRad="50800" dist="76200" dir="2700000" algn="tl" rotWithShape="0">
                        <a:prstClr val="black">
                          <a:alpha val="40000"/>
                        </a:prstClr>
                      </a:outerShdw>
                    </a:effectLst>
                  </a:rPr>
                  <a:t/>
                </a:r>
                <a:br>
                  <a:rPr lang="en-US" sz="4000" dirty="0" smtClean="0">
                    <a:solidFill>
                      <a:schemeClr val="bg1"/>
                    </a:solidFill>
                    <a:effectLst>
                      <a:outerShdw blurRad="50800" dist="76200" dir="2700000" algn="tl" rotWithShape="0">
                        <a:prstClr val="black">
                          <a:alpha val="40000"/>
                        </a:prstClr>
                      </a:outerShdw>
                    </a:effectLst>
                  </a:rPr>
                </a:br>
                <a:r>
                  <a:rPr lang="en-US" sz="2200" cap="small" dirty="0" smtClean="0">
                    <a:solidFill>
                      <a:schemeClr val="bg1"/>
                    </a:solidFill>
                    <a:effectLst>
                      <a:outerShdw blurRad="50800" dist="76200" dir="2700000" algn="tl" rotWithShape="0">
                        <a:prstClr val="black">
                          <a:alpha val="40000"/>
                        </a:prstClr>
                      </a:outerShdw>
                    </a:effectLst>
                  </a:rPr>
                  <a:t>file downloads</a:t>
                </a:r>
                <a:endParaRPr lang="en-US" sz="2200" cap="small" dirty="0">
                  <a:solidFill>
                    <a:schemeClr val="bg1"/>
                  </a:solidFill>
                  <a:effectLst>
                    <a:outerShdw blurRad="50800" dist="76200" dir="2700000" algn="tl" rotWithShape="0">
                      <a:prstClr val="black">
                        <a:alpha val="40000"/>
                      </a:prstClr>
                    </a:outerShdw>
                  </a:effectLst>
                </a:endParaRPr>
              </a:p>
            </p:txBody>
          </p:sp>
        </p:grpSp>
      </p:grpSp>
    </p:spTree>
    <p:extLst>
      <p:ext uri="{BB962C8B-B14F-4D97-AF65-F5344CB8AC3E}">
        <p14:creationId xmlns:p14="http://schemas.microsoft.com/office/powerpoint/2010/main" val="37489044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a typeface="Calibri"/>
                <a:sym typeface="Calibri"/>
              </a:rPr>
              <a:t>Data archive growth</a:t>
            </a:r>
            <a:endParaRPr lang="en-US" dirty="0"/>
          </a:p>
        </p:txBody>
      </p:sp>
      <p:pic>
        <p:nvPicPr>
          <p:cNvPr id="3" name="Picture 2" descr="metadata-dateUploa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069" y="1237859"/>
            <a:ext cx="5332431" cy="2666216"/>
          </a:xfrm>
          <a:prstGeom prst="rect">
            <a:avLst/>
          </a:prstGeom>
        </p:spPr>
      </p:pic>
      <p:pic>
        <p:nvPicPr>
          <p:cNvPr id="5" name="Picture 4" descr="data-dateUpload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964" y="3936191"/>
            <a:ext cx="5380220" cy="2690110"/>
          </a:xfrm>
          <a:prstGeom prst="rect">
            <a:avLst/>
          </a:prstGeom>
        </p:spPr>
      </p:pic>
      <p:pic>
        <p:nvPicPr>
          <p:cNvPr id="7" name="Picture 6" descr="data-cou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41" y="3565407"/>
            <a:ext cx="3544885" cy="2718505"/>
          </a:xfrm>
          <a:prstGeom prst="rect">
            <a:avLst/>
          </a:prstGeom>
        </p:spPr>
      </p:pic>
      <p:pic>
        <p:nvPicPr>
          <p:cNvPr id="9" name="Picture 8" descr="metadata-cou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736" y="1237859"/>
            <a:ext cx="1831713" cy="2474520"/>
          </a:xfrm>
          <a:prstGeom prst="rect">
            <a:avLst/>
          </a:prstGeom>
        </p:spPr>
      </p:pic>
      <p:sp>
        <p:nvSpPr>
          <p:cNvPr id="6" name="Rectangle 5"/>
          <p:cNvSpPr/>
          <p:nvPr/>
        </p:nvSpPr>
        <p:spPr>
          <a:xfrm>
            <a:off x="3133964" y="1843852"/>
            <a:ext cx="393814" cy="12511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6227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distribution</a:t>
            </a:r>
            <a:endParaRPr lang="en-US" dirty="0"/>
          </a:p>
        </p:txBody>
      </p:sp>
      <p:sp>
        <p:nvSpPr>
          <p:cNvPr id="3" name="Content Placeholder 2"/>
          <p:cNvSpPr>
            <a:spLocks noGrp="1"/>
          </p:cNvSpPr>
          <p:nvPr>
            <p:ph sz="quarter" idx="10"/>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12</a:t>
            </a:fld>
            <a:endParaRPr lang="en-US"/>
          </a:p>
        </p:txBody>
      </p:sp>
      <p:pic>
        <p:nvPicPr>
          <p:cNvPr id="5" name="Picture 4" descr="metadata-siz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651" y="1044440"/>
            <a:ext cx="5227378" cy="2613689"/>
          </a:xfrm>
          <a:prstGeom prst="rect">
            <a:avLst/>
          </a:prstGeom>
        </p:spPr>
      </p:pic>
      <p:pic>
        <p:nvPicPr>
          <p:cNvPr id="6" name="Picture 5" descr="data-sizes-lt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640" y="3841838"/>
            <a:ext cx="5727251" cy="2863626"/>
          </a:xfrm>
          <a:prstGeom prst="rect">
            <a:avLst/>
          </a:prstGeom>
        </p:spPr>
      </p:pic>
      <p:sp>
        <p:nvSpPr>
          <p:cNvPr id="7" name="Rectangle 6"/>
          <p:cNvSpPr/>
          <p:nvPr/>
        </p:nvSpPr>
        <p:spPr>
          <a:xfrm>
            <a:off x="162611" y="1393631"/>
            <a:ext cx="1267260" cy="400110"/>
          </a:xfrm>
          <a:prstGeom prst="rect">
            <a:avLst/>
          </a:prstGeom>
        </p:spPr>
        <p:txBody>
          <a:bodyPr wrap="none">
            <a:spAutoFit/>
          </a:bodyPr>
          <a:lstStyle/>
          <a:p>
            <a:r>
              <a:rPr lang="en-US" sz="2000" b="1" dirty="0" smtClean="0">
                <a:solidFill>
                  <a:srgbClr val="073D4D"/>
                </a:solidFill>
                <a:latin typeface="Source Sans Pro"/>
                <a:cs typeface="Source Sans Pro"/>
              </a:rPr>
              <a:t>Metadata</a:t>
            </a:r>
            <a:endParaRPr lang="en-US" sz="2000" b="1" dirty="0">
              <a:solidFill>
                <a:srgbClr val="073D4D"/>
              </a:solidFill>
              <a:latin typeface="Source Sans Pro"/>
              <a:cs typeface="Source Sans Pro"/>
            </a:endParaRPr>
          </a:p>
        </p:txBody>
      </p:sp>
      <p:sp>
        <p:nvSpPr>
          <p:cNvPr id="8" name="Rectangle 7"/>
          <p:cNvSpPr/>
          <p:nvPr/>
        </p:nvSpPr>
        <p:spPr>
          <a:xfrm>
            <a:off x="162611" y="3765826"/>
            <a:ext cx="1171338" cy="707886"/>
          </a:xfrm>
          <a:prstGeom prst="rect">
            <a:avLst/>
          </a:prstGeom>
        </p:spPr>
        <p:txBody>
          <a:bodyPr wrap="none">
            <a:spAutoFit/>
          </a:bodyPr>
          <a:lstStyle/>
          <a:p>
            <a:r>
              <a:rPr lang="en-US" sz="2000" b="1" dirty="0" smtClean="0">
                <a:solidFill>
                  <a:srgbClr val="073D4D"/>
                </a:solidFill>
                <a:latin typeface="Source Sans Pro"/>
                <a:cs typeface="Source Sans Pro"/>
              </a:rPr>
              <a:t>Data</a:t>
            </a:r>
          </a:p>
          <a:p>
            <a:r>
              <a:rPr lang="en-US" sz="2000" b="1" dirty="0" smtClean="0">
                <a:solidFill>
                  <a:srgbClr val="073D4D"/>
                </a:solidFill>
                <a:latin typeface="Source Sans Pro"/>
                <a:cs typeface="Source Sans Pro"/>
              </a:rPr>
              <a:t>(&lt; 50MB)</a:t>
            </a:r>
            <a:endParaRPr lang="en-US" sz="2000" b="1" dirty="0">
              <a:solidFill>
                <a:srgbClr val="073D4D"/>
              </a:solidFill>
              <a:latin typeface="Source Sans Pro"/>
              <a:cs typeface="Source Sans Pro"/>
            </a:endParaRPr>
          </a:p>
        </p:txBody>
      </p:sp>
    </p:spTree>
    <p:extLst>
      <p:ext uri="{BB962C8B-B14F-4D97-AF65-F5344CB8AC3E}">
        <p14:creationId xmlns:p14="http://schemas.microsoft.com/office/powerpoint/2010/main" val="376314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by time period</a:t>
            </a:r>
            <a:endParaRPr lang="en-US" dirty="0"/>
          </a:p>
        </p:txBody>
      </p:sp>
      <p:sp>
        <p:nvSpPr>
          <p:cNvPr id="3" name="Content Placeholder 2"/>
          <p:cNvSpPr>
            <a:spLocks noGrp="1"/>
          </p:cNvSpPr>
          <p:nvPr>
            <p:ph sz="quarter" idx="10"/>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13</a:t>
            </a:fld>
            <a:endParaRPr lang="en-US"/>
          </a:p>
        </p:txBody>
      </p:sp>
      <p:pic>
        <p:nvPicPr>
          <p:cNvPr id="9" name="Picture 8" descr="temporal-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1" y="3049597"/>
            <a:ext cx="8334962" cy="3355337"/>
          </a:xfrm>
          <a:prstGeom prst="rect">
            <a:avLst/>
          </a:prstGeom>
        </p:spPr>
      </p:pic>
    </p:spTree>
    <p:extLst>
      <p:ext uri="{BB962C8B-B14F-4D97-AF65-F5344CB8AC3E}">
        <p14:creationId xmlns:p14="http://schemas.microsoft.com/office/powerpoint/2010/main" val="3378819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a typeface="Calibri"/>
                <a:sym typeface="Calibri"/>
              </a:rPr>
              <a:t>Pan-Arctic Data</a:t>
            </a:r>
            <a:endParaRPr lang="en-US" dirty="0"/>
          </a:p>
        </p:txBody>
      </p:sp>
      <p:pic>
        <p:nvPicPr>
          <p:cNvPr id="2" name="Picture 1" descr="Screen Shot 2017-08-20 at 10.4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4" y="1337398"/>
            <a:ext cx="9015822" cy="3702355"/>
          </a:xfrm>
          <a:prstGeom prst="rect">
            <a:avLst/>
          </a:prstGeom>
        </p:spPr>
      </p:pic>
    </p:spTree>
    <p:extLst>
      <p:ext uri="{BB962C8B-B14F-4D97-AF65-F5344CB8AC3E}">
        <p14:creationId xmlns:p14="http://schemas.microsoft.com/office/powerpoint/2010/main" val="14021756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2" name="Picture 1" descr="wordcloud.png"/>
          <p:cNvPicPr>
            <a:picLocks noChangeAspect="1"/>
          </p:cNvPicPr>
          <p:nvPr/>
        </p:nvPicPr>
        <p:blipFill rotWithShape="1">
          <a:blip r:embed="rId3">
            <a:extLst>
              <a:ext uri="{28A0092B-C50C-407E-A947-70E740481C1C}">
                <a14:useLocalDpi xmlns:a14="http://schemas.microsoft.com/office/drawing/2010/main" val="0"/>
              </a:ext>
            </a:extLst>
          </a:blip>
          <a:srcRect l="22945" t="3963" r="22709" b="826"/>
          <a:stretch/>
        </p:blipFill>
        <p:spPr>
          <a:xfrm>
            <a:off x="1443641" y="70995"/>
            <a:ext cx="6801992" cy="6705163"/>
          </a:xfrm>
          <a:prstGeom prst="rect">
            <a:avLst/>
          </a:prstGeom>
        </p:spPr>
      </p:pic>
    </p:spTree>
    <p:extLst>
      <p:ext uri="{BB962C8B-B14F-4D97-AF65-F5344CB8AC3E}">
        <p14:creationId xmlns:p14="http://schemas.microsoft.com/office/powerpoint/2010/main" val="5195196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4" name="Picture 3" descr="Screen Shot 2016-12-13 at 9.3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1524000"/>
            <a:ext cx="8643350" cy="4875265"/>
          </a:xfrm>
          <a:prstGeom prst="rect">
            <a:avLst/>
          </a:prstGeom>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lstStyle/>
          <a:p>
            <a:r>
              <a:rPr lang="en-US" dirty="0" smtClean="0"/>
              <a:t>Data Discovery Portal</a:t>
            </a:r>
            <a:endParaRPr lang="en-US" dirty="0"/>
          </a:p>
        </p:txBody>
      </p:sp>
    </p:spTree>
    <p:extLst>
      <p:ext uri="{BB962C8B-B14F-4D97-AF65-F5344CB8AC3E}">
        <p14:creationId xmlns:p14="http://schemas.microsoft.com/office/powerpoint/2010/main" val="3772091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of Use: Licensing and Distribution</a:t>
            </a:r>
            <a:endParaRPr lang="en-US" dirty="0"/>
          </a:p>
        </p:txBody>
      </p:sp>
      <p:sp>
        <p:nvSpPr>
          <p:cNvPr id="3" name="Content Placeholder 2"/>
          <p:cNvSpPr>
            <a:spLocks noGrp="1"/>
          </p:cNvSpPr>
          <p:nvPr>
            <p:ph sz="quarter" idx="10"/>
          </p:nvPr>
        </p:nvSpPr>
        <p:spPr>
          <a:xfrm>
            <a:off x="1346556" y="1347349"/>
            <a:ext cx="7416444" cy="5057585"/>
          </a:xfrm>
        </p:spPr>
        <p:txBody>
          <a:bodyPr/>
          <a:lstStyle/>
          <a:p>
            <a:pPr marL="0" indent="0">
              <a:buClr>
                <a:schemeClr val="bg2"/>
              </a:buClr>
              <a:buNone/>
            </a:pPr>
            <a:r>
              <a:rPr lang="en-US" sz="2600" b="1" dirty="0">
                <a:hlinkClick r:id="rId3"/>
              </a:rPr>
              <a:t>https://arcticdata.io/submit/#</a:t>
            </a:r>
            <a:r>
              <a:rPr lang="en-US" sz="2600" b="1" dirty="0" smtClean="0">
                <a:hlinkClick r:id="rId3"/>
              </a:rPr>
              <a:t>license</a:t>
            </a:r>
            <a:r>
              <a:rPr lang="en-US" sz="2600" b="1" dirty="0"/>
              <a:t> </a:t>
            </a:r>
            <a:endParaRPr lang="en-US" sz="2600" b="1" dirty="0" smtClean="0"/>
          </a:p>
          <a:p>
            <a:pPr>
              <a:buClr>
                <a:schemeClr val="bg2"/>
              </a:buClr>
              <a:buFont typeface="Arial" charset="0"/>
              <a:buChar char="•"/>
            </a:pPr>
            <a:r>
              <a:rPr lang="en-US" sz="2400" b="1" dirty="0" smtClean="0">
                <a:solidFill>
                  <a:schemeClr val="bg2"/>
                </a:solidFill>
              </a:rPr>
              <a:t>All metadata and (non-sensitive) data will be released under either:</a:t>
            </a:r>
          </a:p>
          <a:p>
            <a:pPr lvl="1">
              <a:buClr>
                <a:schemeClr val="bg2"/>
              </a:buClr>
              <a:buFont typeface="Arial" charset="0"/>
              <a:buChar char="•"/>
            </a:pPr>
            <a:r>
              <a:rPr lang="en-US" sz="2400" dirty="0" smtClean="0"/>
              <a:t>CC-0 Public Domain Dedication:</a:t>
            </a:r>
          </a:p>
          <a:p>
            <a:pPr marL="347472" lvl="1" indent="0">
              <a:buClr>
                <a:schemeClr val="bg2"/>
              </a:buClr>
              <a:buNone/>
            </a:pPr>
            <a:r>
              <a:rPr lang="en-US" sz="2200" i="1" dirty="0" smtClean="0"/>
              <a:t>“</a:t>
            </a:r>
            <a:r>
              <a:rPr lang="mr-IN" sz="2200" i="1" dirty="0" smtClean="0"/>
              <a:t>…</a:t>
            </a:r>
            <a:r>
              <a:rPr lang="en-US" sz="2200" i="1" dirty="0"/>
              <a:t> can copy, modify, distribute and perform the work, even for commercial purposes, all without asking permission</a:t>
            </a:r>
            <a:r>
              <a:rPr lang="en-US" sz="2200" i="1" dirty="0" smtClean="0"/>
              <a:t>.”</a:t>
            </a:r>
          </a:p>
          <a:p>
            <a:pPr lvl="1">
              <a:buClr>
                <a:schemeClr val="bg2"/>
              </a:buClr>
              <a:buFont typeface="Arial" charset="0"/>
              <a:buChar char="•"/>
            </a:pPr>
            <a:endParaRPr lang="en-US" sz="1400" dirty="0" smtClean="0">
              <a:solidFill>
                <a:schemeClr val="bg2"/>
              </a:solidFill>
            </a:endParaRPr>
          </a:p>
          <a:p>
            <a:pPr lvl="1">
              <a:buClr>
                <a:schemeClr val="bg2"/>
              </a:buClr>
              <a:buFont typeface="Arial" charset="0"/>
              <a:buChar char="•"/>
            </a:pPr>
            <a:r>
              <a:rPr lang="en-US" sz="2400" dirty="0" smtClean="0">
                <a:solidFill>
                  <a:schemeClr val="bg2"/>
                </a:solidFill>
              </a:rPr>
              <a:t>Creative Commons Attribution 4.0 International License:</a:t>
            </a:r>
          </a:p>
          <a:p>
            <a:pPr marL="347472" lvl="1" indent="0">
              <a:buNone/>
            </a:pPr>
            <a:r>
              <a:rPr lang="en-US" sz="2400" i="1" dirty="0" smtClean="0"/>
              <a:t>“</a:t>
            </a:r>
            <a:r>
              <a:rPr lang="mr-IN" sz="2200" i="1" dirty="0" smtClean="0"/>
              <a:t>…</a:t>
            </a:r>
            <a:r>
              <a:rPr lang="en-US" sz="2200" i="1" dirty="0" smtClean="0"/>
              <a:t> free to</a:t>
            </a:r>
            <a:r>
              <a:rPr lang="mr-IN" sz="2200" i="1" dirty="0" smtClean="0"/>
              <a:t>…</a:t>
            </a:r>
            <a:r>
              <a:rPr lang="en-US" sz="2200" i="1" dirty="0" smtClean="0">
                <a:solidFill>
                  <a:schemeClr val="bg2"/>
                </a:solidFill>
              </a:rPr>
              <a:t> </a:t>
            </a:r>
            <a:r>
              <a:rPr lang="en-US" sz="2200" i="1" dirty="0">
                <a:solidFill>
                  <a:schemeClr val="bg2"/>
                </a:solidFill>
              </a:rPr>
              <a:t> </a:t>
            </a:r>
            <a:r>
              <a:rPr lang="en-US" sz="2200" i="1" dirty="0" smtClean="0">
                <a:solidFill>
                  <a:schemeClr val="bg2"/>
                </a:solidFill>
              </a:rPr>
              <a:t>copy,</a:t>
            </a:r>
            <a:r>
              <a:rPr lang="mr-IN" sz="2200" i="1" dirty="0" smtClean="0">
                <a:solidFill>
                  <a:schemeClr val="bg2"/>
                </a:solidFill>
              </a:rPr>
              <a:t>…</a:t>
            </a:r>
            <a:r>
              <a:rPr lang="en-US" sz="2200" i="1" dirty="0" smtClean="0">
                <a:solidFill>
                  <a:schemeClr val="bg2"/>
                </a:solidFill>
              </a:rPr>
              <a:t> redistribute,</a:t>
            </a:r>
            <a:r>
              <a:rPr lang="mr-IN" sz="2200" i="1" dirty="0" smtClean="0">
                <a:solidFill>
                  <a:schemeClr val="bg2"/>
                </a:solidFill>
              </a:rPr>
              <a:t>…</a:t>
            </a:r>
            <a:endParaRPr lang="en-US" sz="2200" i="1" dirty="0" smtClean="0">
              <a:solidFill>
                <a:schemeClr val="bg2"/>
              </a:solidFill>
            </a:endParaRPr>
          </a:p>
          <a:p>
            <a:pPr marL="347472" lvl="1" indent="0">
              <a:buNone/>
            </a:pPr>
            <a:r>
              <a:rPr lang="en-US" sz="2200" i="1" dirty="0" smtClean="0">
                <a:solidFill>
                  <a:schemeClr val="bg2"/>
                </a:solidFill>
              </a:rPr>
              <a:t>remix</a:t>
            </a:r>
            <a:r>
              <a:rPr lang="en-US" sz="2200" i="1" dirty="0">
                <a:solidFill>
                  <a:schemeClr val="bg2"/>
                </a:solidFill>
              </a:rPr>
              <a:t>, transform, and build upon the </a:t>
            </a:r>
            <a:r>
              <a:rPr lang="en-US" sz="2200" i="1" dirty="0" smtClean="0">
                <a:solidFill>
                  <a:schemeClr val="bg2"/>
                </a:solidFill>
              </a:rPr>
              <a:t>material for </a:t>
            </a:r>
            <a:r>
              <a:rPr lang="en-US" sz="2200" i="1" dirty="0">
                <a:solidFill>
                  <a:schemeClr val="bg2"/>
                </a:solidFill>
              </a:rPr>
              <a:t>any </a:t>
            </a:r>
            <a:r>
              <a:rPr lang="en-US" sz="2200" i="1" dirty="0" smtClean="0">
                <a:solidFill>
                  <a:schemeClr val="bg2"/>
                </a:solidFill>
              </a:rPr>
              <a:t>purpose</a:t>
            </a:r>
            <a:r>
              <a:rPr lang="en-US" sz="2200" i="1" dirty="0">
                <a:solidFill>
                  <a:schemeClr val="bg2"/>
                </a:solidFill>
              </a:rPr>
              <a:t>, even </a:t>
            </a:r>
            <a:r>
              <a:rPr lang="en-US" sz="2200" i="1" dirty="0" smtClean="0">
                <a:solidFill>
                  <a:schemeClr val="bg2"/>
                </a:solidFill>
              </a:rPr>
              <a:t>commercially</a:t>
            </a:r>
            <a:r>
              <a:rPr lang="en-US" sz="2200" i="1" dirty="0" smtClean="0"/>
              <a:t>,</a:t>
            </a:r>
            <a:r>
              <a:rPr lang="mr-IN" sz="2200" i="1" dirty="0" smtClean="0"/>
              <a:t>…</a:t>
            </a:r>
            <a:r>
              <a:rPr lang="en-US" sz="2200" i="1" dirty="0" smtClean="0"/>
              <a:t> [but] </a:t>
            </a:r>
            <a:r>
              <a:rPr lang="en-US" sz="2200" b="1" i="1" dirty="0" smtClean="0"/>
              <a:t>must give appropriate credit</a:t>
            </a:r>
            <a:r>
              <a:rPr lang="en-US" sz="2200" i="1" dirty="0" smtClean="0"/>
              <a:t>, provide a link to the license, and indicate if changes were made.”</a:t>
            </a:r>
            <a:endParaRPr lang="en-US" sz="2200" i="1" dirty="0">
              <a:solidFill>
                <a:schemeClr val="bg2"/>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4145" y="2136205"/>
            <a:ext cx="1990997" cy="7493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4145" y="4114800"/>
            <a:ext cx="1989910" cy="75703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91234925"/>
              </p:ext>
            </p:extLst>
          </p:nvPr>
        </p:nvGraphicFramePr>
        <p:xfrm>
          <a:off x="1447801" y="6564722"/>
          <a:ext cx="5867400" cy="286130"/>
        </p:xfrm>
        <a:graphic>
          <a:graphicData uri="http://schemas.openxmlformats.org/drawingml/2006/table">
            <a:tbl>
              <a:tblPr firstRow="1" bandRow="1">
                <a:effectLst>
                  <a:reflection stA="25000" endPos="65000" dist="50800" dir="5400000" sy="-100000" algn="bl" rotWithShape="0"/>
                </a:effectLst>
                <a:tableStyleId>{DD3D05D7-5EB4-4812-B433-7FA5D780B8D5}</a:tableStyleId>
              </a:tblPr>
              <a:tblGrid>
                <a:gridCol w="1173480"/>
                <a:gridCol w="1173480"/>
                <a:gridCol w="1173480"/>
                <a:gridCol w="1173480"/>
                <a:gridCol w="1173480"/>
              </a:tblGrid>
              <a:tr h="221452">
                <a:tc>
                  <a:txBody>
                    <a:bodyPr/>
                    <a:lstStyle/>
                    <a:p>
                      <a:pPr algn="ctr"/>
                      <a:r>
                        <a:rPr lang="en-US" sz="1300" dirty="0" smtClean="0">
                          <a:solidFill>
                            <a:schemeClr val="bg1">
                              <a:lumMod val="50000"/>
                            </a:schemeClr>
                          </a:solidFill>
                          <a:latin typeface="Source Sans Pro" charset="0"/>
                          <a:ea typeface="Source Sans Pro" charset="0"/>
                          <a:cs typeface="Source Sans Pro" charset="0"/>
                        </a:rPr>
                        <a:t>ACADIS</a:t>
                      </a:r>
                      <a:endParaRPr lang="en-US" sz="1300" dirty="0">
                        <a:solidFill>
                          <a:schemeClr val="bg1">
                            <a:lumMod val="50000"/>
                          </a:schemeClr>
                        </a:solidFill>
                        <a:latin typeface="Source Sans Pro" charset="0"/>
                        <a:ea typeface="Source Sans Pro" charset="0"/>
                        <a:cs typeface="Source Sans Pro" charset="0"/>
                      </a:endParaRPr>
                    </a:p>
                  </a:txBody>
                  <a:tcPr marL="88011" marR="88011" marT="44005" marB="44005">
                    <a:solidFill>
                      <a:schemeClr val="bg1"/>
                    </a:solidFill>
                  </a:tcPr>
                </a:tc>
                <a:tc>
                  <a:txBody>
                    <a:bodyPr/>
                    <a:lstStyle/>
                    <a:p>
                      <a:pPr algn="ctr"/>
                      <a:r>
                        <a:rPr lang="en-US" sz="1300" dirty="0" smtClean="0">
                          <a:solidFill>
                            <a:schemeClr val="bg1">
                              <a:lumMod val="50000"/>
                            </a:schemeClr>
                          </a:solidFill>
                          <a:latin typeface="Source Sans Pro" charset="0"/>
                          <a:ea typeface="Source Sans Pro" charset="0"/>
                          <a:cs typeface="Source Sans Pro" charset="0"/>
                        </a:rPr>
                        <a:t>Standards</a:t>
                      </a:r>
                      <a:endParaRPr lang="en-US" sz="1300" dirty="0">
                        <a:solidFill>
                          <a:schemeClr val="bg1">
                            <a:lumMod val="50000"/>
                          </a:schemeClr>
                        </a:solidFill>
                        <a:latin typeface="Source Sans Pro" charset="0"/>
                        <a:ea typeface="Source Sans Pro" charset="0"/>
                        <a:cs typeface="Source Sans Pro" charset="0"/>
                      </a:endParaRPr>
                    </a:p>
                  </a:txBody>
                  <a:tcPr marL="88011" marR="88011" marT="44005" marB="44005">
                    <a:solidFill>
                      <a:schemeClr val="accent3">
                        <a:lumMod val="40000"/>
                        <a:lumOff val="60000"/>
                      </a:schemeClr>
                    </a:solidFill>
                  </a:tcPr>
                </a:tc>
                <a:tc>
                  <a:txBody>
                    <a:bodyPr/>
                    <a:lstStyle/>
                    <a:p>
                      <a:pPr algn="ctr"/>
                      <a:r>
                        <a:rPr lang="en-US" sz="1300" dirty="0" smtClean="0">
                          <a:solidFill>
                            <a:schemeClr val="bg1">
                              <a:lumMod val="50000"/>
                            </a:schemeClr>
                          </a:solidFill>
                          <a:latin typeface="Source Sans Pro" charset="0"/>
                          <a:ea typeface="Source Sans Pro" charset="0"/>
                          <a:cs typeface="Source Sans Pro" charset="0"/>
                        </a:rPr>
                        <a:t>Systems</a:t>
                      </a:r>
                      <a:endParaRPr lang="en-US" sz="1300" dirty="0">
                        <a:solidFill>
                          <a:schemeClr val="bg1">
                            <a:lumMod val="50000"/>
                          </a:schemeClr>
                        </a:solidFill>
                        <a:latin typeface="Source Sans Pro" charset="0"/>
                        <a:ea typeface="Source Sans Pro" charset="0"/>
                        <a:cs typeface="Source Sans Pro" charset="0"/>
                      </a:endParaRPr>
                    </a:p>
                  </a:txBody>
                  <a:tcPr marL="88011" marR="88011" marT="44005" marB="44005">
                    <a:solidFill>
                      <a:schemeClr val="lt1"/>
                    </a:solidFill>
                  </a:tcPr>
                </a:tc>
                <a:tc>
                  <a:txBody>
                    <a:bodyPr/>
                    <a:lstStyle/>
                    <a:p>
                      <a:pPr algn="ctr"/>
                      <a:r>
                        <a:rPr lang="en-US" sz="1300" dirty="0" smtClean="0">
                          <a:solidFill>
                            <a:schemeClr val="bg1">
                              <a:lumMod val="50000"/>
                            </a:schemeClr>
                          </a:solidFill>
                          <a:latin typeface="Source Sans Pro" charset="0"/>
                          <a:ea typeface="Source Sans Pro" charset="0"/>
                          <a:cs typeface="Source Sans Pro" charset="0"/>
                        </a:rPr>
                        <a:t>Metrics</a:t>
                      </a:r>
                      <a:endParaRPr lang="en-US" sz="1300" dirty="0">
                        <a:solidFill>
                          <a:schemeClr val="bg1">
                            <a:lumMod val="50000"/>
                          </a:schemeClr>
                        </a:solidFill>
                        <a:latin typeface="Source Sans Pro" charset="0"/>
                        <a:ea typeface="Source Sans Pro" charset="0"/>
                        <a:cs typeface="Source Sans Pro" charset="0"/>
                      </a:endParaRPr>
                    </a:p>
                  </a:txBody>
                  <a:tcPr marL="88011" marR="88011" marT="44005" marB="44005">
                    <a:solidFill>
                      <a:schemeClr val="lt1"/>
                    </a:solidFill>
                  </a:tcPr>
                </a:tc>
                <a:tc>
                  <a:txBody>
                    <a:bodyPr/>
                    <a:lstStyle/>
                    <a:p>
                      <a:pPr algn="ctr"/>
                      <a:r>
                        <a:rPr lang="en-US" sz="1300" dirty="0" smtClean="0">
                          <a:solidFill>
                            <a:schemeClr val="bg1">
                              <a:lumMod val="50000"/>
                            </a:schemeClr>
                          </a:solidFill>
                          <a:latin typeface="Source Sans Pro" charset="0"/>
                          <a:ea typeface="Source Sans Pro" charset="0"/>
                          <a:cs typeface="Source Sans Pro" charset="0"/>
                        </a:rPr>
                        <a:t>Discussion</a:t>
                      </a:r>
                      <a:endParaRPr lang="en-US" sz="1300" dirty="0">
                        <a:solidFill>
                          <a:schemeClr val="bg1">
                            <a:lumMod val="50000"/>
                          </a:schemeClr>
                        </a:solidFill>
                        <a:latin typeface="Source Sans Pro" charset="0"/>
                        <a:ea typeface="Source Sans Pro" charset="0"/>
                        <a:cs typeface="Source Sans Pro" charset="0"/>
                      </a:endParaRPr>
                    </a:p>
                  </a:txBody>
                  <a:tcPr marL="88011" marR="88011" marT="44005" marB="44005">
                    <a:solidFill>
                      <a:schemeClr val="lt1"/>
                    </a:solidFill>
                  </a:tcPr>
                </a:tc>
              </a:tr>
            </a:tbl>
          </a:graphicData>
        </a:graphic>
      </p:graphicFrame>
    </p:spTree>
    <p:extLst>
      <p:ext uri="{BB962C8B-B14F-4D97-AF65-F5344CB8AC3E}">
        <p14:creationId xmlns:p14="http://schemas.microsoft.com/office/powerpoint/2010/main" val="629549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Citation</a:t>
            </a:r>
            <a:endParaRPr lang="en-US" dirty="0"/>
          </a:p>
        </p:txBody>
      </p:sp>
      <p:sp>
        <p:nvSpPr>
          <p:cNvPr id="3" name="Content Placeholder 2"/>
          <p:cNvSpPr>
            <a:spLocks noGrp="1"/>
          </p:cNvSpPr>
          <p:nvPr>
            <p:ph sz="quarter" idx="10"/>
          </p:nvPr>
        </p:nvSpPr>
        <p:spPr/>
        <p:txBody>
          <a:bodyPr/>
          <a:lstStyle/>
          <a:p>
            <a:r>
              <a:rPr lang="en-US" dirty="0" smtClean="0"/>
              <a:t>We assign a DOI to each published data set</a:t>
            </a:r>
          </a:p>
          <a:p>
            <a:endParaRPr lang="en-US" dirty="0" smtClean="0"/>
          </a:p>
          <a:p>
            <a:r>
              <a:rPr lang="en-US" dirty="0" smtClean="0"/>
              <a:t>Researchers should cite data they use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We are working with </a:t>
            </a:r>
            <a:r>
              <a:rPr lang="en-US" dirty="0" err="1" smtClean="0"/>
              <a:t>DataCite</a:t>
            </a:r>
            <a:r>
              <a:rPr lang="en-US" dirty="0" smtClean="0"/>
              <a:t> to track the citations to data</a:t>
            </a:r>
          </a:p>
          <a:p>
            <a:pPr lvl="1"/>
            <a:r>
              <a:rPr lang="en-US" dirty="0" smtClean="0"/>
              <a:t>To be displayed next year</a:t>
            </a:r>
            <a:endParaRPr lang="en-US"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18</a:t>
            </a:fld>
            <a:endParaRPr lang="en-US"/>
          </a:p>
        </p:txBody>
      </p:sp>
      <p:pic>
        <p:nvPicPr>
          <p:cNvPr id="5" name="Picture 4" descr="Screen Shot 2017-07-30 at 10.23.2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3332" y="3114537"/>
            <a:ext cx="8306741" cy="1489843"/>
          </a:xfrm>
          <a:prstGeom prst="rect">
            <a:avLst/>
          </a:prstGeom>
          <a:ln>
            <a:solidFill>
              <a:schemeClr val="bg2"/>
            </a:solidFill>
          </a:ln>
        </p:spPr>
      </p:pic>
      <p:sp>
        <p:nvSpPr>
          <p:cNvPr id="6" name="Rectangle 5"/>
          <p:cNvSpPr/>
          <p:nvPr/>
        </p:nvSpPr>
        <p:spPr>
          <a:xfrm>
            <a:off x="423332" y="3114537"/>
            <a:ext cx="8306741" cy="1489843"/>
          </a:xfrm>
          <a:prstGeom prst="rect">
            <a:avLst/>
          </a:prstGeom>
          <a:solidFill>
            <a:srgbClr val="A8DAE2">
              <a:alpha val="20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8927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a:t>
            </a:r>
            <a:endParaRPr lang="en-US" dirty="0"/>
          </a:p>
        </p:txBody>
      </p:sp>
      <p:sp>
        <p:nvSpPr>
          <p:cNvPr id="3" name="Content Placeholder 2"/>
          <p:cNvSpPr>
            <a:spLocks noGrp="1"/>
          </p:cNvSpPr>
          <p:nvPr>
            <p:ph sz="quarter" idx="10"/>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Each update has a unique identifier</a:t>
            </a:r>
          </a:p>
          <a:p>
            <a:r>
              <a:rPr lang="en-US" dirty="0" smtClean="0"/>
              <a:t>Cite the exact version used</a:t>
            </a:r>
          </a:p>
          <a:p>
            <a:endParaRPr lang="en-US" dirty="0"/>
          </a:p>
          <a:p>
            <a:r>
              <a:rPr lang="en-US" dirty="0" smtClean="0"/>
              <a:t>Newer versions are clearly indicated</a:t>
            </a:r>
          </a:p>
        </p:txBody>
      </p:sp>
      <p:sp>
        <p:nvSpPr>
          <p:cNvPr id="4" name="Slide Number Placeholder 3"/>
          <p:cNvSpPr>
            <a:spLocks noGrp="1"/>
          </p:cNvSpPr>
          <p:nvPr>
            <p:ph type="sldNum" sz="quarter" idx="4"/>
          </p:nvPr>
        </p:nvSpPr>
        <p:spPr/>
        <p:txBody>
          <a:bodyPr/>
          <a:lstStyle/>
          <a:p>
            <a:fld id="{36CC25BB-CD9E-8B4B-903C-80BCA5EE16DA}" type="slidenum">
              <a:rPr lang="en-US" smtClean="0"/>
              <a:pPr/>
              <a:t>19</a:t>
            </a:fld>
            <a:endParaRPr lang="en-US"/>
          </a:p>
        </p:txBody>
      </p:sp>
      <p:pic>
        <p:nvPicPr>
          <p:cNvPr id="5" name="Picture 4" descr="Screen Shot 2017-07-30 at 11.03.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35" y="75845"/>
            <a:ext cx="8903451" cy="3254963"/>
          </a:xfrm>
          <a:prstGeom prst="rect">
            <a:avLst/>
          </a:prstGeom>
        </p:spPr>
      </p:pic>
    </p:spTree>
    <p:extLst>
      <p:ext uri="{BB962C8B-B14F-4D97-AF65-F5344CB8AC3E}">
        <p14:creationId xmlns:p14="http://schemas.microsoft.com/office/powerpoint/2010/main" val="14825028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Drivers</a:t>
            </a:r>
            <a:endParaRPr lang="en-US" dirty="0"/>
          </a:p>
        </p:txBody>
      </p:sp>
      <p:sp>
        <p:nvSpPr>
          <p:cNvPr id="3" name="Content Placeholder 2"/>
          <p:cNvSpPr>
            <a:spLocks noGrp="1"/>
          </p:cNvSpPr>
          <p:nvPr>
            <p:ph sz="quarter" idx="10"/>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2</a:t>
            </a:fld>
            <a:endParaRPr lang="en-US"/>
          </a:p>
        </p:txBody>
      </p:sp>
      <p:pic>
        <p:nvPicPr>
          <p:cNvPr id="5" name="Picture 4" descr="5036392751_36f635a796_b.jpg"/>
          <p:cNvPicPr>
            <a:picLocks noChangeAspect="1"/>
          </p:cNvPicPr>
          <p:nvPr/>
        </p:nvPicPr>
        <p:blipFill rotWithShape="1">
          <a:blip r:embed="rId2">
            <a:extLst>
              <a:ext uri="{28A0092B-C50C-407E-A947-70E740481C1C}">
                <a14:useLocalDpi xmlns:a14="http://schemas.microsoft.com/office/drawing/2010/main" val="0"/>
              </a:ext>
            </a:extLst>
          </a:blip>
          <a:srcRect r="20345" b="10169"/>
          <a:stretch/>
        </p:blipFill>
        <p:spPr>
          <a:xfrm>
            <a:off x="0" y="0"/>
            <a:ext cx="9144000" cy="6858000"/>
          </a:xfrm>
          <a:prstGeom prst="rect">
            <a:avLst/>
          </a:prstGeom>
        </p:spPr>
      </p:pic>
      <p:sp>
        <p:nvSpPr>
          <p:cNvPr id="8" name="Rectangle 7"/>
          <p:cNvSpPr/>
          <p:nvPr/>
        </p:nvSpPr>
        <p:spPr>
          <a:xfrm>
            <a:off x="3165883" y="6426478"/>
            <a:ext cx="5906526" cy="307777"/>
          </a:xfrm>
          <a:prstGeom prst="rect">
            <a:avLst/>
          </a:prstGeom>
        </p:spPr>
        <p:txBody>
          <a:bodyPr wrap="square">
            <a:spAutoFit/>
          </a:bodyPr>
          <a:lstStyle/>
          <a:p>
            <a:r>
              <a:rPr lang="en-US" dirty="0">
                <a:solidFill>
                  <a:schemeClr val="bg1"/>
                </a:solidFill>
              </a:rPr>
              <a:t>Photographer: Jeremy Potter NOAA/OAR/</a:t>
            </a:r>
            <a:r>
              <a:rPr lang="en-US" dirty="0" smtClean="0">
                <a:solidFill>
                  <a:schemeClr val="bg1"/>
                </a:solidFill>
              </a:rPr>
              <a:t>OER https</a:t>
            </a:r>
            <a:r>
              <a:rPr lang="en-US" dirty="0">
                <a:solidFill>
                  <a:schemeClr val="bg1"/>
                </a:solidFill>
              </a:rPr>
              <a:t>://</a:t>
            </a:r>
            <a:r>
              <a:rPr lang="en-US" dirty="0" err="1">
                <a:solidFill>
                  <a:schemeClr val="bg1"/>
                </a:solidFill>
              </a:rPr>
              <a:t>flic.kr</a:t>
            </a:r>
            <a:r>
              <a:rPr lang="en-US" dirty="0">
                <a:solidFill>
                  <a:schemeClr val="bg1"/>
                </a:solidFill>
              </a:rPr>
              <a:t>/p/</a:t>
            </a:r>
            <a:r>
              <a:rPr lang="en-US" dirty="0" smtClean="0">
                <a:solidFill>
                  <a:schemeClr val="bg1"/>
                </a:solidFill>
              </a:rPr>
              <a:t>8F3Q6M</a:t>
            </a:r>
            <a:endParaRPr lang="en-US" dirty="0">
              <a:solidFill>
                <a:schemeClr val="bg1"/>
              </a:solidFill>
            </a:endParaRPr>
          </a:p>
        </p:txBody>
      </p:sp>
    </p:spTree>
    <p:extLst>
      <p:ext uri="{BB962C8B-B14F-4D97-AF65-F5344CB8AC3E}">
        <p14:creationId xmlns:p14="http://schemas.microsoft.com/office/powerpoint/2010/main" val="22371973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usage counts</a:t>
            </a:r>
            <a:endParaRPr lang="en-US" dirty="0"/>
          </a:p>
        </p:txBody>
      </p:sp>
      <p:sp>
        <p:nvSpPr>
          <p:cNvPr id="3" name="Content Placeholder 2"/>
          <p:cNvSpPr>
            <a:spLocks noGrp="1"/>
          </p:cNvSpPr>
          <p:nvPr>
            <p:ph sz="quarter" idx="10"/>
          </p:nvPr>
        </p:nvSpPr>
        <p:spPr/>
        <p:txBody>
          <a:bodyPr/>
          <a:lstStyle/>
          <a:p>
            <a:endParaRPr lang="en-US"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20</a:t>
            </a:fld>
            <a:endParaRPr lang="en-US"/>
          </a:p>
        </p:txBody>
      </p:sp>
      <p:pic>
        <p:nvPicPr>
          <p:cNvPr id="5" name="Picture 4" descr="Screen Shot 2017-07-30 at 11.14.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0" y="1533406"/>
            <a:ext cx="8855224" cy="2558815"/>
          </a:xfrm>
          <a:prstGeom prst="rect">
            <a:avLst/>
          </a:prstGeom>
        </p:spPr>
      </p:pic>
      <p:pic>
        <p:nvPicPr>
          <p:cNvPr id="6" name="Picture 5" descr="Screen Shot 2017-07-30 at 11.14.49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78715" y="1433661"/>
            <a:ext cx="1693378" cy="2780726"/>
          </a:xfrm>
          <a:prstGeom prst="rect">
            <a:avLst/>
          </a:prstGeom>
          <a:ln>
            <a:solidFill>
              <a:schemeClr val="bg2"/>
            </a:solidFill>
          </a:ln>
        </p:spPr>
      </p:pic>
    </p:spTree>
    <p:extLst>
      <p:ext uri="{BB962C8B-B14F-4D97-AF65-F5344CB8AC3E}">
        <p14:creationId xmlns:p14="http://schemas.microsoft.com/office/powerpoint/2010/main" val="113361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Downloads over time</a:t>
            </a:r>
            <a:endParaRPr lang="en-US" dirty="0"/>
          </a:p>
        </p:txBody>
      </p:sp>
      <p:sp>
        <p:nvSpPr>
          <p:cNvPr id="3" name="Content Placeholder 2"/>
          <p:cNvSpPr>
            <a:spLocks noGrp="1"/>
          </p:cNvSpPr>
          <p:nvPr>
            <p:ph sz="quarter" idx="10"/>
          </p:nvPr>
        </p:nvSpPr>
        <p:spPr/>
        <p:txBody>
          <a:bodyPr/>
          <a:lstStyle/>
          <a:p>
            <a:endParaRPr lang="en-US" dirty="0" smtClean="0"/>
          </a:p>
        </p:txBody>
      </p:sp>
      <p:sp>
        <p:nvSpPr>
          <p:cNvPr id="4" name="Slide Number Placeholder 3"/>
          <p:cNvSpPr>
            <a:spLocks noGrp="1"/>
          </p:cNvSpPr>
          <p:nvPr>
            <p:ph type="sldNum" sz="quarter" idx="4"/>
          </p:nvPr>
        </p:nvSpPr>
        <p:spPr/>
        <p:txBody>
          <a:bodyPr/>
          <a:lstStyle/>
          <a:p>
            <a:fld id="{36CC25BB-CD9E-8B4B-903C-80BCA5EE16DA}" type="slidenum">
              <a:rPr lang="en-US" smtClean="0"/>
              <a:pPr/>
              <a:t>21</a:t>
            </a:fld>
            <a:endParaRPr lang="en-US"/>
          </a:p>
        </p:txBody>
      </p:sp>
      <p:pic>
        <p:nvPicPr>
          <p:cNvPr id="5" name="Picture 4" descr="downloads-with-tot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61" y="1951566"/>
            <a:ext cx="8462659" cy="3470265"/>
          </a:xfrm>
          <a:prstGeom prst="rect">
            <a:avLst/>
          </a:prstGeom>
        </p:spPr>
      </p:pic>
    </p:spTree>
    <p:extLst>
      <p:ext uri="{BB962C8B-B14F-4D97-AF65-F5344CB8AC3E}">
        <p14:creationId xmlns:p14="http://schemas.microsoft.com/office/powerpoint/2010/main" val="15478298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 Year 1</a:t>
            </a:r>
            <a:endParaRPr lang="en-US"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1957054302"/>
              </p:ext>
            </p:extLst>
          </p:nvPr>
        </p:nvGraphicFramePr>
        <p:xfrm>
          <a:off x="1067799" y="1432859"/>
          <a:ext cx="6730340" cy="5090160"/>
        </p:xfrm>
        <a:graphic>
          <a:graphicData uri="http://schemas.openxmlformats.org/drawingml/2006/table">
            <a:tbl>
              <a:tblPr firstRow="1" bandRow="1">
                <a:tableStyleId>{DD3D05D7-5EB4-4812-B433-7FA5D780B8D5}</a:tableStyleId>
              </a:tblPr>
              <a:tblGrid>
                <a:gridCol w="2176034"/>
                <a:gridCol w="533897"/>
                <a:gridCol w="4020409"/>
              </a:tblGrid>
              <a:tr h="370840">
                <a:tc rowSpan="5">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Cyberinfrastructure</a:t>
                      </a: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CI-1: Launch initial system</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CI-2: Prototype content replication</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CI-3: Improve data portal</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CI-4: Customize web submission</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CI-5: Deploy client tools</a:t>
                      </a:r>
                      <a:endParaRPr lang="en-US" sz="1800" dirty="0">
                        <a:solidFill>
                          <a:srgbClr val="000000"/>
                        </a:solidFill>
                        <a:effectLst/>
                        <a:latin typeface="Cambria"/>
                        <a:ea typeface="Cambria"/>
                        <a:cs typeface="Cambria"/>
                      </a:endParaRPr>
                    </a:p>
                  </a:txBody>
                  <a:tcPr marL="63500" marR="63500" marT="63500" marB="63500"/>
                </a:tc>
              </a:tr>
              <a:tr h="370840">
                <a:tc rowSpan="3">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Support</a:t>
                      </a:r>
                      <a:endParaRPr lang="en-US" sz="1800" baseline="0" dirty="0" smtClean="0">
                        <a:solidFill>
                          <a:srgbClr val="000000"/>
                        </a:solidFill>
                        <a:effectLst/>
                        <a:latin typeface="Cambria"/>
                        <a:ea typeface="Cambria"/>
                        <a:cs typeface="Cambria"/>
                      </a:endParaRPr>
                    </a:p>
                    <a:p>
                      <a:pPr marL="0" marR="0" algn="ctr">
                        <a:spcBef>
                          <a:spcPts val="0"/>
                        </a:spcBef>
                        <a:spcAft>
                          <a:spcPts val="0"/>
                        </a:spcAft>
                      </a:pPr>
                      <a:r>
                        <a:rPr lang="en-US" sz="1800" baseline="0" dirty="0" smtClean="0">
                          <a:solidFill>
                            <a:srgbClr val="000000"/>
                          </a:solidFill>
                          <a:effectLst/>
                          <a:latin typeface="Cambria"/>
                          <a:ea typeface="Cambria"/>
                          <a:cs typeface="Cambria"/>
                        </a:rPr>
                        <a:t>Systems</a:t>
                      </a:r>
                      <a:endParaRPr lang="en-US" sz="1800" dirty="0" smtClean="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a:solidFill>
                            <a:srgbClr val="000000"/>
                          </a:solidFill>
                          <a:effectLst/>
                          <a:latin typeface="Cambria"/>
                          <a:ea typeface="Cambria"/>
                          <a:cs typeface="Cambria"/>
                        </a:rPr>
                        <a:t>SS-1: Deploy support infrastructure</a:t>
                      </a:r>
                      <a:endParaRPr lang="en-US" sz="180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SS-2: Repository operation</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a:solidFill>
                            <a:srgbClr val="000000"/>
                          </a:solidFill>
                          <a:effectLst/>
                          <a:latin typeface="Arial Unicode MS"/>
                          <a:ea typeface="Cambria"/>
                          <a:cs typeface="Arial Unicode MS"/>
                        </a:rPr>
                        <a:t>✓</a:t>
                      </a:r>
                      <a:endParaRPr lang="en-US" sz="180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SS-3: Support Data Management Planning</a:t>
                      </a:r>
                      <a:endParaRPr lang="en-US" sz="1800" dirty="0">
                        <a:solidFill>
                          <a:srgbClr val="000000"/>
                        </a:solidFill>
                        <a:effectLst/>
                        <a:latin typeface="Cambria"/>
                        <a:ea typeface="Cambria"/>
                        <a:cs typeface="Cambria"/>
                      </a:endParaRPr>
                    </a:p>
                  </a:txBody>
                  <a:tcPr marL="63500" marR="63500" marT="63500" marB="63500"/>
                </a:tc>
              </a:tr>
              <a:tr h="370840">
                <a:tc rowSpan="4">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Community Engagement</a:t>
                      </a: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CE-1: Build public website</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CE-2: Create Data Science fellowship</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CE-3: Conduct training</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a:solidFill>
                            <a:srgbClr val="000000"/>
                          </a:solidFill>
                          <a:effectLst/>
                          <a:latin typeface="Cambria"/>
                          <a:ea typeface="Cambria"/>
                          <a:cs typeface="Cambria"/>
                        </a:rPr>
                        <a:t>CE-4: Conduct synthesis project</a:t>
                      </a:r>
                      <a:endParaRPr lang="en-US" sz="1800" dirty="0">
                        <a:solidFill>
                          <a:srgbClr val="000000"/>
                        </a:solidFill>
                        <a:effectLst/>
                        <a:latin typeface="Cambria"/>
                        <a:ea typeface="Cambria"/>
                        <a:cs typeface="Cambria"/>
                      </a:endParaRPr>
                    </a:p>
                  </a:txBody>
                  <a:tcPr marL="63500" marR="63500" marT="63500" marB="63500"/>
                </a:tc>
              </a:tr>
            </a:tbl>
          </a:graphicData>
        </a:graphic>
      </p:graphicFrame>
      <p:sp>
        <p:nvSpPr>
          <p:cNvPr id="4" name="Slide Number Placeholder 3"/>
          <p:cNvSpPr>
            <a:spLocks noGrp="1"/>
          </p:cNvSpPr>
          <p:nvPr>
            <p:ph type="sldNum" sz="quarter" idx="4"/>
          </p:nvPr>
        </p:nvSpPr>
        <p:spPr/>
        <p:txBody>
          <a:bodyPr/>
          <a:lstStyle/>
          <a:p>
            <a:fld id="{36CC25BB-CD9E-8B4B-903C-80BCA5EE16DA}" type="slidenum">
              <a:rPr lang="en-US" smtClean="0"/>
              <a:pPr/>
              <a:t>22</a:t>
            </a:fld>
            <a:endParaRPr lang="en-US"/>
          </a:p>
        </p:txBody>
      </p:sp>
    </p:spTree>
    <p:extLst>
      <p:ext uri="{BB962C8B-B14F-4D97-AF65-F5344CB8AC3E}">
        <p14:creationId xmlns:p14="http://schemas.microsoft.com/office/powerpoint/2010/main" val="42032895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 Year 2</a:t>
            </a:r>
            <a:endParaRPr lang="en-US"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933508726"/>
              </p:ext>
            </p:extLst>
          </p:nvPr>
        </p:nvGraphicFramePr>
        <p:xfrm>
          <a:off x="498593" y="1432859"/>
          <a:ext cx="7964066" cy="5364480"/>
        </p:xfrm>
        <a:graphic>
          <a:graphicData uri="http://schemas.openxmlformats.org/drawingml/2006/table">
            <a:tbl>
              <a:tblPr firstRow="1" bandRow="1">
                <a:tableStyleId>{DD3D05D7-5EB4-4812-B433-7FA5D780B8D5}</a:tableStyleId>
              </a:tblPr>
              <a:tblGrid>
                <a:gridCol w="2574919"/>
                <a:gridCol w="631764"/>
                <a:gridCol w="4757383"/>
              </a:tblGrid>
              <a:tr h="370840">
                <a:tc rowSpan="5">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Cyberinfrastructure</a:t>
                      </a: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CI-6: Operate and maintain infrastructure systems</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CI-7: Production content replication</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CI-8: Improve data portal</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CI-9: Customize web submission</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CI-10: Deploy client tools</a:t>
                      </a:r>
                      <a:endParaRPr lang="en-US" sz="1800" dirty="0">
                        <a:solidFill>
                          <a:srgbClr val="000000"/>
                        </a:solidFill>
                        <a:effectLst/>
                        <a:latin typeface="Cambria"/>
                        <a:ea typeface="Cambria"/>
                        <a:cs typeface="Cambria"/>
                      </a:endParaRPr>
                    </a:p>
                  </a:txBody>
                  <a:tcPr marL="63500" marR="63500" marT="63500" marB="63500"/>
                </a:tc>
              </a:tr>
              <a:tr h="370840">
                <a:tc rowSpan="3">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Support</a:t>
                      </a:r>
                      <a:endParaRPr lang="en-US" sz="1800" baseline="0" dirty="0" smtClean="0">
                        <a:solidFill>
                          <a:srgbClr val="000000"/>
                        </a:solidFill>
                        <a:effectLst/>
                        <a:latin typeface="Cambria"/>
                        <a:ea typeface="Cambria"/>
                        <a:cs typeface="Cambria"/>
                      </a:endParaRPr>
                    </a:p>
                    <a:p>
                      <a:pPr marL="0" marR="0" algn="ctr">
                        <a:spcBef>
                          <a:spcPts val="0"/>
                        </a:spcBef>
                        <a:spcAft>
                          <a:spcPts val="0"/>
                        </a:spcAft>
                      </a:pPr>
                      <a:r>
                        <a:rPr lang="en-US" sz="1800" baseline="0" dirty="0" smtClean="0">
                          <a:solidFill>
                            <a:srgbClr val="000000"/>
                          </a:solidFill>
                          <a:effectLst/>
                          <a:latin typeface="Cambria"/>
                          <a:ea typeface="Cambria"/>
                          <a:cs typeface="Cambria"/>
                        </a:rPr>
                        <a:t>Systems</a:t>
                      </a:r>
                      <a:endParaRPr lang="en-US" sz="1800" dirty="0" smtClean="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SS-4: Ongoing user support</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SS-5: Ongoing data recovery</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SS-6: Ongoing data management planning support</a:t>
                      </a:r>
                      <a:endParaRPr lang="en-US" sz="1800" dirty="0">
                        <a:solidFill>
                          <a:srgbClr val="000000"/>
                        </a:solidFill>
                        <a:effectLst/>
                        <a:latin typeface="Cambria"/>
                        <a:ea typeface="Cambria"/>
                        <a:cs typeface="Cambria"/>
                      </a:endParaRPr>
                    </a:p>
                  </a:txBody>
                  <a:tcPr marL="63500" marR="63500" marT="63500" marB="63500"/>
                </a:tc>
              </a:tr>
              <a:tr h="370840">
                <a:tc rowSpan="4">
                  <a:txBody>
                    <a:bodyPr/>
                    <a:lstStyle/>
                    <a:p>
                      <a:pPr marL="0" marR="0" algn="ctr">
                        <a:spcBef>
                          <a:spcPts val="0"/>
                        </a:spcBef>
                        <a:spcAft>
                          <a:spcPts val="0"/>
                        </a:spcAft>
                      </a:pPr>
                      <a:r>
                        <a:rPr lang="en-US" sz="1800" dirty="0" smtClean="0">
                          <a:solidFill>
                            <a:srgbClr val="000000"/>
                          </a:solidFill>
                          <a:effectLst/>
                          <a:latin typeface="Cambria"/>
                          <a:ea typeface="Cambria"/>
                          <a:cs typeface="Cambria"/>
                        </a:rPr>
                        <a:t>Community Engagement</a:t>
                      </a: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smtClean="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CE-6: Refine public website</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CE-7: Operate Data Science fellowship</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CE-8: Conduct training</a:t>
                      </a:r>
                      <a:endParaRPr lang="en-US" sz="1800" dirty="0">
                        <a:solidFill>
                          <a:srgbClr val="000000"/>
                        </a:solidFill>
                        <a:effectLst/>
                        <a:latin typeface="Cambria"/>
                        <a:ea typeface="Cambria"/>
                        <a:cs typeface="Cambria"/>
                      </a:endParaRPr>
                    </a:p>
                  </a:txBody>
                  <a:tcPr marL="63500" marR="63500" marT="63500" marB="63500"/>
                </a:tc>
              </a:tr>
              <a:tr h="370840">
                <a:tc vMerge="1">
                  <a:txBody>
                    <a:bodyPr/>
                    <a:lstStyle/>
                    <a:p>
                      <a:pPr marL="0" marR="0" algn="ctr">
                        <a:spcBef>
                          <a:spcPts val="0"/>
                        </a:spcBef>
                        <a:spcAft>
                          <a:spcPts val="0"/>
                        </a:spcAft>
                      </a:pPr>
                      <a:endParaRPr lang="en-US" sz="1800" dirty="0">
                        <a:solidFill>
                          <a:srgbClr val="000000"/>
                        </a:solidFill>
                        <a:effectLst/>
                        <a:latin typeface="Cambria"/>
                        <a:ea typeface="Cambria"/>
                        <a:cs typeface="Cambria"/>
                      </a:endParaRPr>
                    </a:p>
                  </a:txBody>
                  <a:tcPr marL="63500" marR="63500" marT="63500" marB="63500"/>
                </a:tc>
                <a:tc>
                  <a:txBody>
                    <a:bodyPr/>
                    <a:lstStyle/>
                    <a:p>
                      <a:pPr marL="0" marR="0" algn="ctr">
                        <a:spcBef>
                          <a:spcPts val="0"/>
                        </a:spcBef>
                        <a:spcAft>
                          <a:spcPts val="0"/>
                        </a:spcAft>
                      </a:pPr>
                      <a:r>
                        <a:rPr lang="en-US" sz="1800" b="1" dirty="0">
                          <a:solidFill>
                            <a:srgbClr val="000000"/>
                          </a:solidFill>
                          <a:effectLst/>
                          <a:latin typeface="Arial Unicode MS"/>
                          <a:ea typeface="Cambria"/>
                          <a:cs typeface="Arial Unicode MS"/>
                        </a:rPr>
                        <a:t>↻</a:t>
                      </a:r>
                      <a:endParaRPr lang="en-US" sz="1800" dirty="0">
                        <a:solidFill>
                          <a:srgbClr val="000000"/>
                        </a:solidFill>
                        <a:effectLst/>
                        <a:latin typeface="Cambria"/>
                        <a:ea typeface="Cambria"/>
                        <a:cs typeface="Cambria"/>
                      </a:endParaRPr>
                    </a:p>
                  </a:txBody>
                  <a:tcPr marL="63500" marR="63500" marT="63500" marB="63500"/>
                </a:tc>
                <a:tc>
                  <a:txBody>
                    <a:bodyPr/>
                    <a:lstStyle/>
                    <a:p>
                      <a:pPr marL="63500" marR="0">
                        <a:spcBef>
                          <a:spcPts val="0"/>
                        </a:spcBef>
                        <a:spcAft>
                          <a:spcPts val="0"/>
                        </a:spcAft>
                      </a:pPr>
                      <a:r>
                        <a:rPr lang="en-US" sz="1800" b="1" i="1" dirty="0" smtClean="0">
                          <a:solidFill>
                            <a:srgbClr val="000000"/>
                          </a:solidFill>
                          <a:effectLst/>
                          <a:latin typeface="Cambria"/>
                          <a:ea typeface="Cambria"/>
                          <a:cs typeface="Cambria"/>
                        </a:rPr>
                        <a:t>CE-9: Conduct synthesis project</a:t>
                      </a:r>
                      <a:endParaRPr lang="en-US" sz="1800" dirty="0">
                        <a:solidFill>
                          <a:srgbClr val="000000"/>
                        </a:solidFill>
                        <a:effectLst/>
                        <a:latin typeface="Cambria"/>
                        <a:ea typeface="Cambria"/>
                        <a:cs typeface="Cambria"/>
                      </a:endParaRPr>
                    </a:p>
                  </a:txBody>
                  <a:tcPr marL="63500" marR="63500" marT="63500" marB="63500"/>
                </a:tc>
              </a:tr>
            </a:tbl>
          </a:graphicData>
        </a:graphic>
      </p:graphicFrame>
      <p:sp>
        <p:nvSpPr>
          <p:cNvPr id="4" name="Slide Number Placeholder 3"/>
          <p:cNvSpPr>
            <a:spLocks noGrp="1"/>
          </p:cNvSpPr>
          <p:nvPr>
            <p:ph type="sldNum" sz="quarter" idx="4"/>
          </p:nvPr>
        </p:nvSpPr>
        <p:spPr/>
        <p:txBody>
          <a:bodyPr/>
          <a:lstStyle/>
          <a:p>
            <a:fld id="{36CC25BB-CD9E-8B4B-903C-80BCA5EE16DA}" type="slidenum">
              <a:rPr lang="en-US" smtClean="0"/>
              <a:pPr/>
              <a:t>23</a:t>
            </a:fld>
            <a:endParaRPr lang="en-US"/>
          </a:p>
        </p:txBody>
      </p:sp>
    </p:spTree>
    <p:extLst>
      <p:ext uri="{BB962C8B-B14F-4D97-AF65-F5344CB8AC3E}">
        <p14:creationId xmlns:p14="http://schemas.microsoft.com/office/powerpoint/2010/main" val="31478890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breakdown</a:t>
            </a:r>
            <a:endParaRPr lang="en-US" dirty="0"/>
          </a:p>
        </p:txBody>
      </p:sp>
      <p:sp>
        <p:nvSpPr>
          <p:cNvPr id="3" name="Content Placeholder 2"/>
          <p:cNvSpPr>
            <a:spLocks noGrp="1"/>
          </p:cNvSpPr>
          <p:nvPr>
            <p:ph sz="quarter" idx="10"/>
          </p:nvPr>
        </p:nvSpPr>
        <p:spPr>
          <a:xfrm>
            <a:off x="499927" y="1347349"/>
            <a:ext cx="3658147" cy="5057585"/>
          </a:xfrm>
        </p:spPr>
        <p:txBody>
          <a:bodyPr/>
          <a:lstStyle/>
          <a:p>
            <a:r>
              <a:rPr lang="en-US" dirty="0" smtClean="0"/>
              <a:t>Budget ~$1.2M/</a:t>
            </a:r>
            <a:r>
              <a:rPr lang="en-US" dirty="0" err="1" smtClean="0"/>
              <a:t>yr</a:t>
            </a:r>
            <a:endParaRPr lang="en-US" dirty="0" smtClean="0"/>
          </a:p>
          <a:p>
            <a:endParaRPr lang="en-US" dirty="0" smtClean="0"/>
          </a:p>
          <a:p>
            <a:r>
              <a:rPr lang="en-US" dirty="0" err="1" smtClean="0"/>
              <a:t>Underspending</a:t>
            </a:r>
            <a:endParaRPr lang="en-US" dirty="0" smtClean="0"/>
          </a:p>
          <a:p>
            <a:pPr lvl="1"/>
            <a:r>
              <a:rPr lang="en-US" dirty="0" smtClean="0"/>
              <a:t>Hiring</a:t>
            </a:r>
          </a:p>
          <a:p>
            <a:pPr lvl="1"/>
            <a:r>
              <a:rPr lang="en-US" dirty="0" smtClean="0"/>
              <a:t>Student interns</a:t>
            </a:r>
          </a:p>
          <a:p>
            <a:pPr lvl="1"/>
            <a:r>
              <a:rPr lang="en-US" dirty="0" smtClean="0"/>
              <a:t>Data Science Fellowships</a:t>
            </a:r>
          </a:p>
        </p:txBody>
      </p:sp>
      <p:sp>
        <p:nvSpPr>
          <p:cNvPr id="4" name="Slide Number Placeholder 3"/>
          <p:cNvSpPr>
            <a:spLocks noGrp="1"/>
          </p:cNvSpPr>
          <p:nvPr>
            <p:ph type="sldNum" sz="quarter" idx="4"/>
          </p:nvPr>
        </p:nvSpPr>
        <p:spPr/>
        <p:txBody>
          <a:bodyPr/>
          <a:lstStyle/>
          <a:p>
            <a:fld id="{36CC25BB-CD9E-8B4B-903C-80BCA5EE16DA}" type="slidenum">
              <a:rPr lang="en-US" smtClean="0"/>
              <a:pPr/>
              <a:t>24</a:t>
            </a:fld>
            <a:endParaRPr lang="en-US"/>
          </a:p>
        </p:txBody>
      </p:sp>
      <p:pic>
        <p:nvPicPr>
          <p:cNvPr id="5" name="Picture 4" descr="budget-y1.png"/>
          <p:cNvPicPr>
            <a:picLocks noChangeAspect="1"/>
          </p:cNvPicPr>
          <p:nvPr/>
        </p:nvPicPr>
        <p:blipFill rotWithShape="1">
          <a:blip r:embed="rId2">
            <a:extLst>
              <a:ext uri="{28A0092B-C50C-407E-A947-70E740481C1C}">
                <a14:useLocalDpi xmlns:a14="http://schemas.microsoft.com/office/drawing/2010/main" val="0"/>
              </a:ext>
            </a:extLst>
          </a:blip>
          <a:srcRect l="17036" t="11189" r="18203"/>
          <a:stretch/>
        </p:blipFill>
        <p:spPr>
          <a:xfrm>
            <a:off x="3508625" y="1140164"/>
            <a:ext cx="5446105" cy="5591007"/>
          </a:xfrm>
          <a:prstGeom prst="rect">
            <a:avLst/>
          </a:prstGeom>
        </p:spPr>
      </p:pic>
    </p:spTree>
    <p:extLst>
      <p:ext uri="{BB962C8B-B14F-4D97-AF65-F5344CB8AC3E}">
        <p14:creationId xmlns:p14="http://schemas.microsoft.com/office/powerpoint/2010/main" val="11927805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Shape 208"/>
          <p:cNvSpPr txBox="1">
            <a:spLocks noGrp="1"/>
          </p:cNvSpPr>
          <p:nvPr>
            <p:ph type="sldNum" sz="quarter" idx="4"/>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98990"/>
              </a:buClr>
              <a:buSzPct val="25000"/>
              <a:buFont typeface="Source Code Pro"/>
              <a:buNone/>
            </a:pPr>
            <a:fld id="{00000000-1234-1234-1234-123412341234}" type="slidenum">
              <a:rPr lang="en-US" sz="800" b="0" i="0" u="none" strike="noStrike" cap="none">
                <a:solidFill>
                  <a:srgbClr val="898990"/>
                </a:solidFill>
                <a:latin typeface="Source Code Pro"/>
                <a:ea typeface="Source Code Pro"/>
                <a:cs typeface="Source Code Pro"/>
                <a:sym typeface="Source Code Pro"/>
              </a:rPr>
              <a:t>25</a:t>
            </a:fld>
            <a:endParaRPr lang="en-US" sz="800" b="0" i="0" u="none" strike="noStrike" cap="none">
              <a:solidFill>
                <a:srgbClr val="898990"/>
              </a:solidFill>
              <a:latin typeface="Source Code Pro"/>
              <a:ea typeface="Source Code Pro"/>
              <a:cs typeface="Source Code Pro"/>
              <a:sym typeface="Source Code Pro"/>
            </a:endParaRPr>
          </a:p>
        </p:txBody>
      </p:sp>
      <p:pic>
        <p:nvPicPr>
          <p:cNvPr id="3" name="Picture 2"/>
          <p:cNvPicPr>
            <a:picLocks noChangeAspect="1"/>
          </p:cNvPicPr>
          <p:nvPr/>
        </p:nvPicPr>
        <p:blipFill>
          <a:blip r:embed="rId3"/>
          <a:stretch>
            <a:fillRect/>
          </a:stretch>
        </p:blipFill>
        <p:spPr>
          <a:xfrm>
            <a:off x="939524" y="94659"/>
            <a:ext cx="7175184" cy="6682609"/>
          </a:xfrm>
          <a:prstGeom prst="rect">
            <a:avLst/>
          </a:prstGeom>
        </p:spPr>
      </p:pic>
    </p:spTree>
    <p:extLst>
      <p:ext uri="{BB962C8B-B14F-4D97-AF65-F5344CB8AC3E}">
        <p14:creationId xmlns:p14="http://schemas.microsoft.com/office/powerpoint/2010/main" val="41248492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0"/>
          </p:nvPr>
        </p:nvSpPr>
        <p:spPr/>
        <p:txBody>
          <a:bodyPr/>
          <a:lstStyle/>
          <a:p>
            <a:r>
              <a:rPr lang="en-US" dirty="0" smtClean="0"/>
              <a:t>Session 1: Overview</a:t>
            </a:r>
          </a:p>
          <a:p>
            <a:r>
              <a:rPr lang="en-US" dirty="0" smtClean="0"/>
              <a:t>Session 2: Infrastructure (with eclipse break)</a:t>
            </a:r>
          </a:p>
          <a:p>
            <a:r>
              <a:rPr lang="en-US" dirty="0" smtClean="0"/>
              <a:t>Session 3: Support Services</a:t>
            </a:r>
          </a:p>
          <a:p>
            <a:r>
              <a:rPr lang="en-US" dirty="0" smtClean="0"/>
              <a:t>Session 4: Arctic Data Semantics</a:t>
            </a:r>
          </a:p>
          <a:p>
            <a:r>
              <a:rPr lang="en-US" dirty="0" smtClean="0"/>
              <a:t>Session 5: Arctic Synthesis</a:t>
            </a:r>
          </a:p>
          <a:p>
            <a:endParaRPr lang="en-US" dirty="0"/>
          </a:p>
          <a:p>
            <a:r>
              <a:rPr lang="en-US" dirty="0" smtClean="0"/>
              <a:t>Session 6: Community Engagement</a:t>
            </a:r>
          </a:p>
          <a:p>
            <a:r>
              <a:rPr lang="en-US" dirty="0" smtClean="0"/>
              <a:t>Session 7: Q&amp;A with NSF</a:t>
            </a:r>
          </a:p>
          <a:p>
            <a:r>
              <a:rPr lang="en-US" dirty="0" smtClean="0"/>
              <a:t>Session </a:t>
            </a:r>
            <a:r>
              <a:rPr lang="en-US" dirty="0"/>
              <a:t>8</a:t>
            </a:r>
            <a:r>
              <a:rPr lang="en-US" dirty="0" smtClean="0"/>
              <a:t>: Training</a:t>
            </a:r>
          </a:p>
          <a:p>
            <a:r>
              <a:rPr lang="en-US" dirty="0" smtClean="0"/>
              <a:t>Session 9: Supporting social science data</a:t>
            </a:r>
          </a:p>
          <a:p>
            <a:r>
              <a:rPr lang="en-US" dirty="0" smtClean="0"/>
              <a:t>Session 10: Final discussion</a:t>
            </a:r>
          </a:p>
        </p:txBody>
      </p:sp>
      <p:sp>
        <p:nvSpPr>
          <p:cNvPr id="4" name="Slide Number Placeholder 3"/>
          <p:cNvSpPr>
            <a:spLocks noGrp="1"/>
          </p:cNvSpPr>
          <p:nvPr>
            <p:ph type="sldNum" sz="quarter" idx="4"/>
          </p:nvPr>
        </p:nvSpPr>
        <p:spPr/>
        <p:txBody>
          <a:bodyPr/>
          <a:lstStyle/>
          <a:p>
            <a:fld id="{36CC25BB-CD9E-8B4B-903C-80BCA5EE16DA}" type="slidenum">
              <a:rPr lang="en-US" smtClean="0"/>
              <a:pPr/>
              <a:t>26</a:t>
            </a:fld>
            <a:endParaRPr lang="en-US"/>
          </a:p>
        </p:txBody>
      </p:sp>
      <p:sp>
        <p:nvSpPr>
          <p:cNvPr id="5" name="Rectangle 4"/>
          <p:cNvSpPr/>
          <p:nvPr/>
        </p:nvSpPr>
        <p:spPr>
          <a:xfrm>
            <a:off x="162611" y="1393631"/>
            <a:ext cx="1095172" cy="400110"/>
          </a:xfrm>
          <a:prstGeom prst="rect">
            <a:avLst/>
          </a:prstGeom>
        </p:spPr>
        <p:txBody>
          <a:bodyPr wrap="none">
            <a:spAutoFit/>
          </a:bodyPr>
          <a:lstStyle/>
          <a:p>
            <a:r>
              <a:rPr lang="en-US" sz="2000" b="1" dirty="0" smtClean="0">
                <a:solidFill>
                  <a:srgbClr val="073D4D"/>
                </a:solidFill>
                <a:latin typeface="Source Sans Pro"/>
                <a:cs typeface="Source Sans Pro"/>
              </a:rPr>
              <a:t>Monday</a:t>
            </a:r>
            <a:endParaRPr lang="en-US" sz="2000" b="1" dirty="0">
              <a:solidFill>
                <a:srgbClr val="073D4D"/>
              </a:solidFill>
              <a:latin typeface="Source Sans Pro"/>
              <a:cs typeface="Source Sans Pro"/>
            </a:endParaRPr>
          </a:p>
        </p:txBody>
      </p:sp>
      <p:sp>
        <p:nvSpPr>
          <p:cNvPr id="6" name="Rectangle 5"/>
          <p:cNvSpPr/>
          <p:nvPr/>
        </p:nvSpPr>
        <p:spPr>
          <a:xfrm>
            <a:off x="162611" y="3976988"/>
            <a:ext cx="1146468" cy="400110"/>
          </a:xfrm>
          <a:prstGeom prst="rect">
            <a:avLst/>
          </a:prstGeom>
        </p:spPr>
        <p:txBody>
          <a:bodyPr wrap="none">
            <a:spAutoFit/>
          </a:bodyPr>
          <a:lstStyle/>
          <a:p>
            <a:r>
              <a:rPr lang="en-US" sz="2000" b="1" dirty="0" smtClean="0">
                <a:solidFill>
                  <a:srgbClr val="073D4D"/>
                </a:solidFill>
                <a:latin typeface="Source Sans Pro"/>
                <a:cs typeface="Source Sans Pro"/>
              </a:rPr>
              <a:t>Tuesday</a:t>
            </a:r>
            <a:endParaRPr lang="en-US" sz="2000" b="1" dirty="0">
              <a:solidFill>
                <a:srgbClr val="073D4D"/>
              </a:solidFill>
              <a:latin typeface="Source Sans Pro"/>
              <a:cs typeface="Source Sans Pro"/>
            </a:endParaRPr>
          </a:p>
        </p:txBody>
      </p:sp>
    </p:spTree>
    <p:extLst>
      <p:ext uri="{BB962C8B-B14F-4D97-AF65-F5344CB8AC3E}">
        <p14:creationId xmlns:p14="http://schemas.microsoft.com/office/powerpoint/2010/main" val="196223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Year 1: Spending breakdown</a:t>
            </a:r>
            <a:endParaRPr lang="en-US" dirty="0"/>
          </a:p>
        </p:txBody>
      </p:sp>
      <p:sp>
        <p:nvSpPr>
          <p:cNvPr id="3" name="Content Placeholder 2"/>
          <p:cNvSpPr>
            <a:spLocks noGrp="1"/>
          </p:cNvSpPr>
          <p:nvPr>
            <p:ph sz="quarter" idx="10"/>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27</a:t>
            </a:fld>
            <a:endParaRPr lang="en-US"/>
          </a:p>
        </p:txBody>
      </p:sp>
      <p:pic>
        <p:nvPicPr>
          <p:cNvPr id="6" name="Picture 5" descr="Screen Shot 2017-05-16 at 1.01.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556" y="1237859"/>
            <a:ext cx="6081075" cy="5350962"/>
          </a:xfrm>
          <a:prstGeom prst="rect">
            <a:avLst/>
          </a:prstGeom>
        </p:spPr>
      </p:pic>
    </p:spTree>
    <p:extLst>
      <p:ext uri="{BB962C8B-B14F-4D97-AF65-F5344CB8AC3E}">
        <p14:creationId xmlns:p14="http://schemas.microsoft.com/office/powerpoint/2010/main" val="244035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changel_reindeer3.jpg"/>
          <p:cNvPicPr>
            <a:picLocks noChangeAspect="1"/>
          </p:cNvPicPr>
          <p:nvPr/>
        </p:nvPicPr>
        <p:blipFill rotWithShape="1">
          <a:blip r:embed="rId3">
            <a:extLst>
              <a:ext uri="{28A0092B-C50C-407E-A947-70E740481C1C}">
                <a14:useLocalDpi xmlns:a14="http://schemas.microsoft.com/office/drawing/2010/main" val="0"/>
              </a:ext>
            </a:extLst>
          </a:blip>
          <a:srcRect t="43982" b="20993"/>
          <a:stretch/>
        </p:blipFill>
        <p:spPr>
          <a:xfrm>
            <a:off x="0" y="4572565"/>
            <a:ext cx="8992762" cy="2280472"/>
          </a:xfrm>
          <a:prstGeom prst="rect">
            <a:avLst/>
          </a:prstGeom>
        </p:spPr>
      </p:pic>
      <p:sp>
        <p:nvSpPr>
          <p:cNvPr id="2" name="Title 1"/>
          <p:cNvSpPr>
            <a:spLocks noGrp="1"/>
          </p:cNvSpPr>
          <p:nvPr>
            <p:ph type="title"/>
          </p:nvPr>
        </p:nvSpPr>
        <p:spPr/>
        <p:txBody>
          <a:bodyPr/>
          <a:lstStyle/>
          <a:p>
            <a:r>
              <a:rPr lang="en-US" dirty="0" smtClean="0"/>
              <a:t>Arctic Research across disciplines</a:t>
            </a:r>
            <a:endParaRPr lang="en-US"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3</a:t>
            </a:fld>
            <a:endParaRPr lang="en-US" dirty="0"/>
          </a:p>
        </p:txBody>
      </p:sp>
      <p:pic>
        <p:nvPicPr>
          <p:cNvPr id="6" name="Picture 5" descr="Arctic_Sunset.jpg"/>
          <p:cNvPicPr>
            <a:picLocks noChangeAspect="1"/>
          </p:cNvPicPr>
          <p:nvPr/>
        </p:nvPicPr>
        <p:blipFill rotWithShape="1">
          <a:blip r:embed="rId4">
            <a:extLst>
              <a:ext uri="{28A0092B-C50C-407E-A947-70E740481C1C}">
                <a14:useLocalDpi xmlns:a14="http://schemas.microsoft.com/office/drawing/2010/main" val="0"/>
              </a:ext>
            </a:extLst>
          </a:blip>
          <a:srcRect t="51203" b="10095"/>
          <a:stretch/>
        </p:blipFill>
        <p:spPr>
          <a:xfrm>
            <a:off x="0" y="0"/>
            <a:ext cx="8992762" cy="2284026"/>
          </a:xfrm>
          <a:prstGeom prst="rect">
            <a:avLst/>
          </a:prstGeom>
        </p:spPr>
      </p:pic>
      <p:pic>
        <p:nvPicPr>
          <p:cNvPr id="7" name="Picture 6" descr="Alopex_lagopus_IMG_9019.jpeg"/>
          <p:cNvPicPr>
            <a:picLocks noChangeAspect="1"/>
          </p:cNvPicPr>
          <p:nvPr/>
        </p:nvPicPr>
        <p:blipFill rotWithShape="1">
          <a:blip r:embed="rId5">
            <a:extLst>
              <a:ext uri="{28A0092B-C50C-407E-A947-70E740481C1C}">
                <a14:useLocalDpi xmlns:a14="http://schemas.microsoft.com/office/drawing/2010/main" val="0"/>
              </a:ext>
            </a:extLst>
          </a:blip>
          <a:srcRect t="36697" b="25173"/>
          <a:stretch/>
        </p:blipFill>
        <p:spPr>
          <a:xfrm>
            <a:off x="0" y="2274331"/>
            <a:ext cx="8992762" cy="2285750"/>
          </a:xfrm>
          <a:prstGeom prst="rect">
            <a:avLst/>
          </a:prstGeom>
        </p:spPr>
      </p:pic>
      <p:sp>
        <p:nvSpPr>
          <p:cNvPr id="10" name="Rectangle 9"/>
          <p:cNvSpPr/>
          <p:nvPr/>
        </p:nvSpPr>
        <p:spPr>
          <a:xfrm>
            <a:off x="-46398" y="4249700"/>
            <a:ext cx="1702303" cy="305489"/>
          </a:xfrm>
          <a:prstGeom prst="rect">
            <a:avLst/>
          </a:prstGeom>
        </p:spPr>
        <p:txBody>
          <a:bodyPr wrap="square">
            <a:spAutoFit/>
          </a:bodyPr>
          <a:lstStyle/>
          <a:p>
            <a:r>
              <a:rPr lang="en-US" dirty="0" smtClean="0">
                <a:solidFill>
                  <a:schemeClr val="bg1"/>
                </a:solidFill>
              </a:rPr>
              <a:t>Rama</a:t>
            </a:r>
            <a:endParaRPr lang="en-US" dirty="0">
              <a:solidFill>
                <a:schemeClr val="bg1"/>
              </a:solidFill>
            </a:endParaRPr>
          </a:p>
        </p:txBody>
      </p:sp>
      <p:sp>
        <p:nvSpPr>
          <p:cNvPr id="11" name="Rectangle 10"/>
          <p:cNvSpPr/>
          <p:nvPr/>
        </p:nvSpPr>
        <p:spPr>
          <a:xfrm>
            <a:off x="-46398" y="6547975"/>
            <a:ext cx="2097528" cy="307777"/>
          </a:xfrm>
          <a:prstGeom prst="rect">
            <a:avLst/>
          </a:prstGeom>
        </p:spPr>
        <p:txBody>
          <a:bodyPr wrap="square">
            <a:spAutoFit/>
          </a:bodyPr>
          <a:lstStyle/>
          <a:p>
            <a:r>
              <a:rPr lang="en-US" dirty="0" smtClean="0">
                <a:solidFill>
                  <a:srgbClr val="FFFFFF"/>
                </a:solidFill>
              </a:rPr>
              <a:t>Detroit </a:t>
            </a:r>
            <a:r>
              <a:rPr lang="en-US" dirty="0">
                <a:solidFill>
                  <a:srgbClr val="FFFFFF"/>
                </a:solidFill>
              </a:rPr>
              <a:t>Publishing </a:t>
            </a:r>
            <a:r>
              <a:rPr lang="en-US" dirty="0" smtClean="0">
                <a:solidFill>
                  <a:srgbClr val="FFFFFF"/>
                </a:solidFill>
              </a:rPr>
              <a:t>Co</a:t>
            </a:r>
            <a:r>
              <a:rPr lang="en-US" dirty="0">
                <a:solidFill>
                  <a:srgbClr val="FFFFFF"/>
                </a:solidFill>
              </a:rPr>
              <a:t>.</a:t>
            </a:r>
          </a:p>
        </p:txBody>
      </p:sp>
      <p:sp>
        <p:nvSpPr>
          <p:cNvPr id="5" name="Rectangle 4"/>
          <p:cNvSpPr/>
          <p:nvPr/>
        </p:nvSpPr>
        <p:spPr>
          <a:xfrm>
            <a:off x="-46398" y="1959754"/>
            <a:ext cx="1218267" cy="307777"/>
          </a:xfrm>
          <a:prstGeom prst="rect">
            <a:avLst/>
          </a:prstGeom>
        </p:spPr>
        <p:txBody>
          <a:bodyPr wrap="square">
            <a:spAutoFit/>
          </a:bodyPr>
          <a:lstStyle/>
          <a:p>
            <a:r>
              <a:rPr lang="en-US" dirty="0" smtClean="0">
                <a:solidFill>
                  <a:schemeClr val="bg1"/>
                </a:solidFill>
              </a:rPr>
              <a:t>Troms </a:t>
            </a:r>
            <a:r>
              <a:rPr lang="en-US" dirty="0" err="1">
                <a:solidFill>
                  <a:schemeClr val="bg1"/>
                </a:solidFill>
              </a:rPr>
              <a:t>Fylke</a:t>
            </a:r>
            <a:endParaRPr lang="en-US" dirty="0">
              <a:solidFill>
                <a:schemeClr val="bg1"/>
              </a:solidFill>
            </a:endParaRPr>
          </a:p>
        </p:txBody>
      </p:sp>
    </p:spTree>
    <p:extLst>
      <p:ext uri="{BB962C8B-B14F-4D97-AF65-F5344CB8AC3E}">
        <p14:creationId xmlns:p14="http://schemas.microsoft.com/office/powerpoint/2010/main" val="3540204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Deliverables</a:t>
            </a:r>
            <a:endParaRPr lang="en-US" dirty="0"/>
          </a:p>
        </p:txBody>
      </p:sp>
      <p:sp>
        <p:nvSpPr>
          <p:cNvPr id="3" name="Content Placeholder 2"/>
          <p:cNvSpPr>
            <a:spLocks noGrp="1"/>
          </p:cNvSpPr>
          <p:nvPr>
            <p:ph sz="quarter" idx="10"/>
          </p:nvPr>
        </p:nvSpPr>
        <p:spPr/>
        <p:txBody>
          <a:bodyPr/>
          <a:lstStyle/>
          <a:p>
            <a:pPr>
              <a:buClr>
                <a:srgbClr val="1A786B"/>
              </a:buClr>
              <a:buSzPct val="90000"/>
              <a:buFont typeface="Arial"/>
              <a:buChar char="•"/>
            </a:pPr>
            <a:r>
              <a:rPr lang="en-US" b="1" dirty="0" smtClean="0"/>
              <a:t>Data Archive</a:t>
            </a:r>
          </a:p>
          <a:p>
            <a:pPr>
              <a:buClr>
                <a:srgbClr val="1A786B"/>
              </a:buClr>
              <a:buSzPct val="90000"/>
              <a:buFont typeface="Arial"/>
              <a:buChar char="•"/>
            </a:pPr>
            <a:r>
              <a:rPr lang="en-US" b="1" dirty="0" smtClean="0"/>
              <a:t>Portal</a:t>
            </a:r>
            <a:r>
              <a:rPr lang="en-US" dirty="0" smtClean="0"/>
              <a:t> for data discovery</a:t>
            </a:r>
            <a:endParaRPr lang="en-US" dirty="0"/>
          </a:p>
          <a:p>
            <a:pPr>
              <a:buClr>
                <a:srgbClr val="1A786B"/>
              </a:buClr>
              <a:buSzPct val="90000"/>
              <a:buFont typeface="Arial"/>
              <a:buChar char="•"/>
            </a:pPr>
            <a:r>
              <a:rPr lang="en-US" b="1" dirty="0" smtClean="0"/>
              <a:t>Tools</a:t>
            </a:r>
            <a:r>
              <a:rPr lang="en-US" dirty="0" smtClean="0"/>
              <a:t> for data and metadata submission</a:t>
            </a:r>
          </a:p>
          <a:p>
            <a:pPr>
              <a:buClr>
                <a:srgbClr val="1A786B"/>
              </a:buClr>
              <a:buSzPct val="90000"/>
              <a:buFont typeface="Arial"/>
              <a:buChar char="•"/>
            </a:pPr>
            <a:r>
              <a:rPr lang="en-US" b="1" dirty="0"/>
              <a:t>Repository </a:t>
            </a:r>
            <a:r>
              <a:rPr lang="en-US" dirty="0" err="1"/>
              <a:t>cyberinfrastructure</a:t>
            </a:r>
            <a:endParaRPr lang="en-US" dirty="0"/>
          </a:p>
          <a:p>
            <a:pPr lvl="1">
              <a:buClr>
                <a:srgbClr val="1A786B"/>
              </a:buClr>
              <a:buSzPct val="90000"/>
              <a:buFont typeface="Arial"/>
              <a:buChar char="•"/>
            </a:pPr>
            <a:r>
              <a:rPr lang="en-US" i="1" dirty="0" smtClean="0"/>
              <a:t>Provenance </a:t>
            </a:r>
            <a:r>
              <a:rPr lang="en-US" i="1" dirty="0"/>
              <a:t>features</a:t>
            </a:r>
          </a:p>
          <a:p>
            <a:pPr lvl="1">
              <a:buClr>
                <a:srgbClr val="1A786B"/>
              </a:buClr>
              <a:buSzPct val="90000"/>
              <a:buFont typeface="Arial"/>
              <a:buChar char="•"/>
            </a:pPr>
            <a:r>
              <a:rPr lang="en-US" i="1" dirty="0"/>
              <a:t>Replication </a:t>
            </a:r>
            <a:r>
              <a:rPr lang="en-US" i="1" dirty="0" smtClean="0"/>
              <a:t>features</a:t>
            </a:r>
          </a:p>
          <a:p>
            <a:pPr lvl="1">
              <a:buClr>
                <a:srgbClr val="1A786B"/>
              </a:buClr>
              <a:buSzPct val="90000"/>
              <a:buFont typeface="Arial"/>
              <a:buChar char="•"/>
            </a:pPr>
            <a:r>
              <a:rPr lang="en-US" i="1" dirty="0" smtClean="0"/>
              <a:t>Metadata quality check</a:t>
            </a:r>
            <a:endParaRPr lang="en-US" dirty="0"/>
          </a:p>
          <a:p>
            <a:pPr>
              <a:buClr>
                <a:srgbClr val="1A786B"/>
              </a:buClr>
              <a:buSzPct val="90000"/>
              <a:buFont typeface="Arial"/>
              <a:buChar char="•"/>
            </a:pPr>
            <a:r>
              <a:rPr lang="en-US" b="1" dirty="0" smtClean="0"/>
              <a:t>Support</a:t>
            </a:r>
            <a:r>
              <a:rPr lang="en-US" dirty="0" smtClean="0"/>
              <a:t> services</a:t>
            </a:r>
            <a:endParaRPr lang="en-US" dirty="0"/>
          </a:p>
          <a:p>
            <a:pPr>
              <a:buClr>
                <a:srgbClr val="1A786B"/>
              </a:buClr>
              <a:buSzPct val="90000"/>
              <a:buFont typeface="Arial"/>
              <a:buChar char="•"/>
            </a:pPr>
            <a:r>
              <a:rPr lang="en-US" b="1" dirty="0" smtClean="0"/>
              <a:t>Training</a:t>
            </a:r>
            <a:endParaRPr lang="en-US" dirty="0"/>
          </a:p>
          <a:p>
            <a:pPr>
              <a:buClr>
                <a:srgbClr val="1A786B"/>
              </a:buClr>
              <a:buSzPct val="90000"/>
              <a:buFont typeface="Arial"/>
              <a:buChar char="•"/>
            </a:pPr>
            <a:r>
              <a:rPr lang="en-US" b="1" dirty="0" smtClean="0"/>
              <a:t>Outreach</a:t>
            </a:r>
          </a:p>
          <a:p>
            <a:pPr>
              <a:buClr>
                <a:srgbClr val="1A786B"/>
              </a:buClr>
              <a:buSzPct val="90000"/>
              <a:buFont typeface="Arial"/>
              <a:buChar char="•"/>
            </a:pPr>
            <a:endParaRPr lang="en-US" b="1" dirty="0"/>
          </a:p>
          <a:p>
            <a:pPr>
              <a:buClr>
                <a:srgbClr val="1A786B"/>
              </a:buClr>
              <a:buSzPct val="90000"/>
              <a:buFont typeface="Arial"/>
              <a:buChar char="•"/>
            </a:pPr>
            <a:r>
              <a:rPr lang="en-US" b="1" dirty="0" smtClean="0"/>
              <a:t>Overview</a:t>
            </a:r>
            <a:r>
              <a:rPr lang="en-US" b="1" dirty="0"/>
              <a:t>: </a:t>
            </a:r>
            <a:r>
              <a:rPr lang="en-US" b="1" dirty="0">
                <a:solidFill>
                  <a:srgbClr val="1A786B"/>
                </a:solidFill>
              </a:rPr>
              <a:t>http://bit.ly/arctica-</a:t>
            </a:r>
            <a:r>
              <a:rPr lang="en-US" b="1" dirty="0" smtClean="0">
                <a:solidFill>
                  <a:srgbClr val="1A786B"/>
                </a:solidFill>
              </a:rPr>
              <a:t>summary </a:t>
            </a:r>
            <a:endParaRPr lang="en-US" dirty="0">
              <a:solidFill>
                <a:srgbClr val="1A786B"/>
              </a:solidFill>
            </a:endParaRPr>
          </a:p>
          <a:p>
            <a:pPr>
              <a:buClr>
                <a:srgbClr val="1A786B"/>
              </a:buClr>
              <a:buSzPct val="90000"/>
              <a:buFont typeface="Arial"/>
              <a:buChar char="•"/>
            </a:pPr>
            <a:endParaRPr lang="en-US" dirty="0" smtClean="0"/>
          </a:p>
          <a:p>
            <a:pPr>
              <a:buClr>
                <a:srgbClr val="1A786B"/>
              </a:buClr>
              <a:buSzPct val="90000"/>
              <a:buFont typeface="Arial"/>
              <a:buChar char="•"/>
            </a:pPr>
            <a:endParaRPr lang="en-US" dirty="0"/>
          </a:p>
        </p:txBody>
      </p:sp>
    </p:spTree>
    <p:extLst>
      <p:ext uri="{BB962C8B-B14F-4D97-AF65-F5344CB8AC3E}">
        <p14:creationId xmlns:p14="http://schemas.microsoft.com/office/powerpoint/2010/main" val="15965678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Deliverables</a:t>
            </a:r>
            <a:endParaRPr lang="en-US" dirty="0"/>
          </a:p>
        </p:txBody>
      </p:sp>
      <p:pic>
        <p:nvPicPr>
          <p:cNvPr id="5" name="NCEAS-Stacked-4C.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26350" y="5080000"/>
            <a:ext cx="1017640" cy="914400"/>
          </a:xfrm>
          <a:prstGeom prst="rect">
            <a:avLst/>
          </a:prstGeom>
          <a:ln w="12700">
            <a:miter lim="400000"/>
          </a:ln>
        </p:spPr>
      </p:pic>
      <p:pic>
        <p:nvPicPr>
          <p:cNvPr id="6" name="image3.png"/>
          <p:cNvPicPr>
            <a:picLocks noChangeAspect="1"/>
          </p:cNvPicPr>
          <p:nvPr/>
        </p:nvPicPr>
        <p:blipFill>
          <a:blip r:embed="rId3">
            <a:extLst/>
          </a:blip>
          <a:stretch>
            <a:fillRect/>
          </a:stretch>
        </p:blipFill>
        <p:spPr>
          <a:xfrm>
            <a:off x="909443" y="5080000"/>
            <a:ext cx="3832437" cy="914400"/>
          </a:xfrm>
          <a:prstGeom prst="rect">
            <a:avLst/>
          </a:prstGeom>
          <a:ln w="12700">
            <a:round/>
          </a:ln>
        </p:spPr>
      </p:pic>
      <p:pic>
        <p:nvPicPr>
          <p:cNvPr id="7" name="Picture 6" descr="ncei-circula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615" y="5080000"/>
            <a:ext cx="945765" cy="914400"/>
          </a:xfrm>
          <a:prstGeom prst="rect">
            <a:avLst/>
          </a:prstGeom>
        </p:spPr>
      </p:pic>
      <p:pic>
        <p:nvPicPr>
          <p:cNvPr id="9" name="Picture 8" descr="K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181" y="5080000"/>
            <a:ext cx="914400" cy="914400"/>
          </a:xfrm>
          <a:prstGeom prst="rect">
            <a:avLst/>
          </a:prstGeom>
        </p:spPr>
      </p:pic>
      <p:sp>
        <p:nvSpPr>
          <p:cNvPr id="11" name="Content Placeholder 2"/>
          <p:cNvSpPr>
            <a:spLocks noGrp="1"/>
          </p:cNvSpPr>
          <p:nvPr>
            <p:ph sz="quarter" idx="10"/>
          </p:nvPr>
        </p:nvSpPr>
        <p:spPr>
          <a:xfrm>
            <a:off x="1346556" y="1347349"/>
            <a:ext cx="7116103" cy="5057585"/>
          </a:xfrm>
        </p:spPr>
        <p:txBody>
          <a:bodyPr/>
          <a:lstStyle/>
          <a:p>
            <a:pPr>
              <a:buClr>
                <a:srgbClr val="1A786B"/>
              </a:buClr>
              <a:buSzPct val="90000"/>
              <a:buFont typeface="Arial"/>
              <a:buChar char="•"/>
            </a:pPr>
            <a:r>
              <a:rPr lang="en-US" b="1" dirty="0"/>
              <a:t>Data Archive</a:t>
            </a:r>
          </a:p>
          <a:p>
            <a:pPr>
              <a:buClr>
                <a:srgbClr val="1A786B"/>
              </a:buClr>
              <a:buSzPct val="90000"/>
              <a:buFont typeface="Arial"/>
              <a:buChar char="•"/>
            </a:pPr>
            <a:r>
              <a:rPr lang="en-US" b="1" dirty="0"/>
              <a:t>Portal</a:t>
            </a:r>
            <a:r>
              <a:rPr lang="en-US" dirty="0"/>
              <a:t> for data discovery</a:t>
            </a:r>
          </a:p>
          <a:p>
            <a:pPr>
              <a:buClr>
                <a:srgbClr val="1A786B"/>
              </a:buClr>
              <a:buSzPct val="90000"/>
              <a:buFont typeface="Arial"/>
              <a:buChar char="•"/>
            </a:pPr>
            <a:r>
              <a:rPr lang="en-US" b="1" dirty="0"/>
              <a:t>Tools</a:t>
            </a:r>
            <a:r>
              <a:rPr lang="en-US" dirty="0"/>
              <a:t> for data and metadata submission</a:t>
            </a:r>
          </a:p>
          <a:p>
            <a:pPr>
              <a:buClr>
                <a:srgbClr val="1A786B"/>
              </a:buClr>
              <a:buSzPct val="90000"/>
              <a:buFont typeface="Arial"/>
              <a:buChar char="•"/>
            </a:pPr>
            <a:r>
              <a:rPr lang="en-US" b="1" dirty="0"/>
              <a:t>Repository </a:t>
            </a:r>
            <a:r>
              <a:rPr lang="en-US" dirty="0" err="1"/>
              <a:t>cyberinfrastructure</a:t>
            </a:r>
            <a:endParaRPr lang="en-US" dirty="0"/>
          </a:p>
          <a:p>
            <a:pPr lvl="1">
              <a:buClr>
                <a:srgbClr val="1A786B"/>
              </a:buClr>
              <a:buSzPct val="90000"/>
              <a:buFont typeface="Arial"/>
              <a:buChar char="•"/>
            </a:pPr>
            <a:r>
              <a:rPr lang="en-US" i="1" dirty="0"/>
              <a:t>Provenance features</a:t>
            </a:r>
          </a:p>
          <a:p>
            <a:pPr lvl="1">
              <a:buClr>
                <a:srgbClr val="1A786B"/>
              </a:buClr>
              <a:buSzPct val="90000"/>
              <a:buFont typeface="Arial"/>
              <a:buChar char="•"/>
            </a:pPr>
            <a:r>
              <a:rPr lang="en-US" i="1" dirty="0"/>
              <a:t>Replication features</a:t>
            </a:r>
            <a:endParaRPr lang="en-US" dirty="0"/>
          </a:p>
        </p:txBody>
      </p:sp>
    </p:spTree>
    <p:extLst>
      <p:ext uri="{BB962C8B-B14F-4D97-AF65-F5344CB8AC3E}">
        <p14:creationId xmlns:p14="http://schemas.microsoft.com/office/powerpoint/2010/main" val="42507328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t>
            </a:r>
            <a:endParaRPr lang="en-US" dirty="0"/>
          </a:p>
        </p:txBody>
      </p:sp>
      <p:sp>
        <p:nvSpPr>
          <p:cNvPr id="30" name="Content Placeholder 29"/>
          <p:cNvSpPr>
            <a:spLocks noGrp="1"/>
          </p:cNvSpPr>
          <p:nvPr>
            <p:ph sz="quarter" idx="10"/>
          </p:nvPr>
        </p:nvSpPr>
        <p:spPr>
          <a:xfrm>
            <a:off x="1346556" y="5009989"/>
            <a:ext cx="7116103" cy="1513029"/>
          </a:xfrm>
        </p:spPr>
        <p:txBody>
          <a:bodyPr/>
          <a:lstStyle/>
          <a:p>
            <a:endParaRPr lang="en-US" sz="2000" dirty="0" smtClean="0"/>
          </a:p>
          <a:p>
            <a:r>
              <a:rPr lang="en-US" sz="2000" dirty="0" smtClean="0"/>
              <a:t>Student Interns</a:t>
            </a:r>
          </a:p>
          <a:p>
            <a:pPr lvl="1"/>
            <a:r>
              <a:rPr lang="en-US" sz="2000" dirty="0"/>
              <a:t>e</a:t>
            </a:r>
            <a:r>
              <a:rPr lang="en-US" sz="2000" dirty="0" smtClean="0"/>
              <a:t>.g., </a:t>
            </a:r>
            <a:r>
              <a:rPr lang="en-US" sz="2000" dirty="0" err="1" smtClean="0"/>
              <a:t>J.Graybiel</a:t>
            </a:r>
            <a:r>
              <a:rPr lang="en-US" sz="2000" dirty="0" smtClean="0"/>
              <a:t>, </a:t>
            </a:r>
            <a:r>
              <a:rPr lang="en-US" sz="2000" dirty="0" err="1" smtClean="0"/>
              <a:t>A.Prescott</a:t>
            </a:r>
            <a:r>
              <a:rPr lang="en-US" sz="2000" dirty="0" smtClean="0"/>
              <a:t>, </a:t>
            </a:r>
            <a:r>
              <a:rPr lang="en-US" sz="2000" dirty="0" err="1" smtClean="0"/>
              <a:t>I.Su</a:t>
            </a:r>
            <a:r>
              <a:rPr lang="en-US" sz="2000" dirty="0" smtClean="0"/>
              <a:t>, </a:t>
            </a:r>
            <a:r>
              <a:rPr lang="en-US" sz="2000" dirty="0" err="1" smtClean="0"/>
              <a:t>J.S.Raquel</a:t>
            </a:r>
            <a:r>
              <a:rPr lang="en-US" sz="2000" dirty="0" smtClean="0"/>
              <a:t>, </a:t>
            </a:r>
            <a:r>
              <a:rPr lang="en-US" sz="2000" dirty="0" err="1" smtClean="0"/>
              <a:t>K.McGill</a:t>
            </a:r>
            <a:r>
              <a:rPr lang="en-US" sz="2000" dirty="0" smtClean="0"/>
              <a:t>, </a:t>
            </a:r>
            <a:r>
              <a:rPr lang="en-US" sz="2000" dirty="0" err="1" smtClean="0"/>
              <a:t>S.Halperin</a:t>
            </a:r>
            <a:r>
              <a:rPr lang="en-US" sz="2000" dirty="0" smtClean="0"/>
              <a:t>, </a:t>
            </a:r>
            <a:r>
              <a:rPr lang="en-US" sz="2000" dirty="0" err="1" smtClean="0"/>
              <a:t>S.Lee</a:t>
            </a:r>
            <a:r>
              <a:rPr lang="en-US" sz="2000" dirty="0" smtClean="0"/>
              <a:t>, </a:t>
            </a:r>
            <a:r>
              <a:rPr lang="en-US" sz="2000" dirty="0" err="1" smtClean="0"/>
              <a:t>A.Gordee</a:t>
            </a:r>
            <a:r>
              <a:rPr lang="en-US" sz="2000" dirty="0" smtClean="0"/>
              <a:t>, </a:t>
            </a:r>
            <a:r>
              <a:rPr lang="en-US" sz="2000" dirty="0" err="1" smtClean="0"/>
              <a:t>D.Mullen</a:t>
            </a:r>
            <a:r>
              <a:rPr lang="en-US" sz="2000" dirty="0" smtClean="0"/>
              <a:t>, </a:t>
            </a:r>
            <a:r>
              <a:rPr lang="en-US" sz="2000" dirty="0" err="1" smtClean="0"/>
              <a:t>H.Kim</a:t>
            </a:r>
            <a:endParaRPr lang="en-US" sz="2000"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6</a:t>
            </a:fld>
            <a:endParaRPr lang="en-US"/>
          </a:p>
        </p:txBody>
      </p:sp>
      <p:pic>
        <p:nvPicPr>
          <p:cNvPr id="5" name="Picture 4" descr="amber_budde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173" y="1676391"/>
            <a:ext cx="914400" cy="914400"/>
          </a:xfrm>
          <a:prstGeom prst="ellipse">
            <a:avLst/>
          </a:prstGeom>
        </p:spPr>
      </p:pic>
      <p:pic>
        <p:nvPicPr>
          <p:cNvPr id="6" name="Picture 5" descr="jeff_dozi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574" y="1675954"/>
            <a:ext cx="914400" cy="914400"/>
          </a:xfrm>
          <a:prstGeom prst="ellipse">
            <a:avLst/>
          </a:prstGeom>
        </p:spPr>
      </p:pic>
      <p:pic>
        <p:nvPicPr>
          <p:cNvPr id="7" name="Picture 6" descr="ken_case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445" y="1675962"/>
            <a:ext cx="914400" cy="914400"/>
          </a:xfrm>
          <a:prstGeom prst="ellipse">
            <a:avLst/>
          </a:prstGeom>
        </p:spPr>
      </p:pic>
      <p:pic>
        <p:nvPicPr>
          <p:cNvPr id="8" name="Picture 7" descr="Krisa_Arzay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505" y="1675954"/>
            <a:ext cx="914400" cy="914400"/>
          </a:xfrm>
          <a:prstGeom prst="ellipse">
            <a:avLst/>
          </a:prstGeom>
        </p:spPr>
      </p:pic>
      <p:pic>
        <p:nvPicPr>
          <p:cNvPr id="9" name="Picture 8" descr="mark_schildhau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0719" y="1675954"/>
            <a:ext cx="914400" cy="914400"/>
          </a:xfrm>
          <a:prstGeom prst="ellipse">
            <a:avLst/>
          </a:prstGeom>
        </p:spPr>
      </p:pic>
      <p:pic>
        <p:nvPicPr>
          <p:cNvPr id="10" name="Picture 9" descr="matt_jon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360" y="1675954"/>
            <a:ext cx="914400" cy="914400"/>
          </a:xfrm>
          <a:prstGeom prst="ellipse">
            <a:avLst/>
          </a:prstGeom>
        </p:spPr>
      </p:pic>
      <p:pic>
        <p:nvPicPr>
          <p:cNvPr id="11" name="Picture 10" descr="sheekela_bak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0897" y="1676391"/>
            <a:ext cx="914400" cy="914400"/>
          </a:xfrm>
          <a:prstGeom prst="ellipse">
            <a:avLst/>
          </a:prstGeom>
          <a:noFill/>
          <a:ln>
            <a:noFill/>
          </a:ln>
        </p:spPr>
      </p:pic>
      <p:pic>
        <p:nvPicPr>
          <p:cNvPr id="13" name="Picture 12" descr="chris_jon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4128" y="3647986"/>
            <a:ext cx="914400" cy="914400"/>
          </a:xfrm>
          <a:prstGeom prst="ellipse">
            <a:avLst/>
          </a:prstGeom>
        </p:spPr>
      </p:pic>
      <p:pic>
        <p:nvPicPr>
          <p:cNvPr id="14" name="Picture 13" descr="bryce_mecum.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7650" y="3647986"/>
            <a:ext cx="914400" cy="914400"/>
          </a:xfrm>
          <a:prstGeom prst="ellipse">
            <a:avLst/>
          </a:prstGeom>
        </p:spPr>
      </p:pic>
      <p:pic>
        <p:nvPicPr>
          <p:cNvPr id="15" name="Picture 14" descr="lauren_walker.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360" y="3647986"/>
            <a:ext cx="914400" cy="914400"/>
          </a:xfrm>
          <a:prstGeom prst="ellipse">
            <a:avLst/>
          </a:prstGeom>
        </p:spPr>
      </p:pic>
      <p:pic>
        <p:nvPicPr>
          <p:cNvPr id="16" name="Picture 15" descr="jclark.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86922" y="3647986"/>
            <a:ext cx="914400" cy="914400"/>
          </a:xfrm>
          <a:prstGeom prst="ellipse">
            <a:avLst/>
          </a:prstGeom>
        </p:spPr>
      </p:pic>
      <p:pic>
        <p:nvPicPr>
          <p:cNvPr id="17" name="Picture 16" descr="Goldstein17.jpg"/>
          <p:cNvPicPr>
            <a:picLocks noChangeAspect="1"/>
          </p:cNvPicPr>
          <p:nvPr/>
        </p:nvPicPr>
        <p:blipFill rotWithShape="1">
          <a:blip r:embed="rId13">
            <a:extLst>
              <a:ext uri="{28A0092B-C50C-407E-A947-70E740481C1C}">
                <a14:useLocalDpi xmlns:a14="http://schemas.microsoft.com/office/drawing/2010/main" val="0"/>
              </a:ext>
            </a:extLst>
          </a:blip>
          <a:srcRect b="17238"/>
          <a:stretch/>
        </p:blipFill>
        <p:spPr>
          <a:xfrm>
            <a:off x="5290443" y="3647986"/>
            <a:ext cx="912805" cy="914400"/>
          </a:xfrm>
          <a:prstGeom prst="ellipse">
            <a:avLst/>
          </a:prstGeom>
        </p:spPr>
      </p:pic>
      <p:sp>
        <p:nvSpPr>
          <p:cNvPr id="18" name="Rectangle 17"/>
          <p:cNvSpPr/>
          <p:nvPr/>
        </p:nvSpPr>
        <p:spPr>
          <a:xfrm>
            <a:off x="401069" y="4590321"/>
            <a:ext cx="1096182" cy="400110"/>
          </a:xfrm>
          <a:prstGeom prst="rect">
            <a:avLst/>
          </a:prstGeom>
        </p:spPr>
        <p:txBody>
          <a:bodyPr wrap="none">
            <a:spAutoFit/>
          </a:bodyPr>
          <a:lstStyle/>
          <a:p>
            <a:pPr algn="ctr"/>
            <a:r>
              <a:rPr lang="en-US" sz="2000" b="1" dirty="0" smtClean="0">
                <a:latin typeface="Source Sans Pro"/>
                <a:cs typeface="Source Sans Pro"/>
              </a:rPr>
              <a:t>Walker*</a:t>
            </a:r>
            <a:endParaRPr lang="en-US" sz="2000" b="1" dirty="0">
              <a:latin typeface="Source Sans Pro"/>
              <a:cs typeface="Source Sans Pro"/>
            </a:endParaRPr>
          </a:p>
        </p:txBody>
      </p:sp>
      <p:sp>
        <p:nvSpPr>
          <p:cNvPr id="19" name="Rectangle 18"/>
          <p:cNvSpPr/>
          <p:nvPr/>
        </p:nvSpPr>
        <p:spPr>
          <a:xfrm>
            <a:off x="1549477" y="4590321"/>
            <a:ext cx="1197764" cy="400110"/>
          </a:xfrm>
          <a:prstGeom prst="rect">
            <a:avLst/>
          </a:prstGeom>
        </p:spPr>
        <p:txBody>
          <a:bodyPr wrap="none">
            <a:spAutoFit/>
          </a:bodyPr>
          <a:lstStyle/>
          <a:p>
            <a:pPr algn="ctr"/>
            <a:r>
              <a:rPr lang="en-US" sz="2000" b="1" dirty="0" err="1" smtClean="0">
                <a:latin typeface="Source Sans Pro"/>
                <a:cs typeface="Source Sans Pro"/>
              </a:rPr>
              <a:t>C.Jones</a:t>
            </a:r>
            <a:r>
              <a:rPr lang="en-US" sz="2000" b="1" dirty="0" smtClean="0">
                <a:latin typeface="Source Sans Pro"/>
                <a:cs typeface="Source Sans Pro"/>
              </a:rPr>
              <a:t>*</a:t>
            </a:r>
            <a:endParaRPr lang="en-US" sz="2000" b="1" dirty="0">
              <a:latin typeface="Source Sans Pro"/>
              <a:cs typeface="Source Sans Pro"/>
            </a:endParaRPr>
          </a:p>
        </p:txBody>
      </p:sp>
      <p:sp>
        <p:nvSpPr>
          <p:cNvPr id="20" name="Rectangle 19"/>
          <p:cNvSpPr/>
          <p:nvPr/>
        </p:nvSpPr>
        <p:spPr>
          <a:xfrm>
            <a:off x="2794171" y="4604171"/>
            <a:ext cx="1115421" cy="400110"/>
          </a:xfrm>
          <a:prstGeom prst="rect">
            <a:avLst/>
          </a:prstGeom>
        </p:spPr>
        <p:txBody>
          <a:bodyPr wrap="none">
            <a:spAutoFit/>
          </a:bodyPr>
          <a:lstStyle/>
          <a:p>
            <a:pPr algn="ctr"/>
            <a:r>
              <a:rPr lang="en-US" sz="2000" b="1" dirty="0" smtClean="0">
                <a:latin typeface="Source Sans Pro"/>
                <a:cs typeface="Source Sans Pro"/>
              </a:rPr>
              <a:t>Mecum*</a:t>
            </a:r>
            <a:endParaRPr lang="en-US" sz="2000" b="1" dirty="0">
              <a:latin typeface="Source Sans Pro"/>
              <a:cs typeface="Source Sans Pro"/>
            </a:endParaRPr>
          </a:p>
        </p:txBody>
      </p:sp>
      <p:sp>
        <p:nvSpPr>
          <p:cNvPr id="21" name="Rectangle 20"/>
          <p:cNvSpPr/>
          <p:nvPr/>
        </p:nvSpPr>
        <p:spPr>
          <a:xfrm>
            <a:off x="4176690" y="4604171"/>
            <a:ext cx="748923" cy="400110"/>
          </a:xfrm>
          <a:prstGeom prst="rect">
            <a:avLst/>
          </a:prstGeom>
        </p:spPr>
        <p:txBody>
          <a:bodyPr wrap="none">
            <a:spAutoFit/>
          </a:bodyPr>
          <a:lstStyle/>
          <a:p>
            <a:pPr algn="ctr"/>
            <a:r>
              <a:rPr lang="en-US" sz="2000" dirty="0" smtClean="0">
                <a:latin typeface="Source Sans Pro"/>
                <a:cs typeface="Source Sans Pro"/>
              </a:rPr>
              <a:t>Clark</a:t>
            </a:r>
            <a:endParaRPr lang="en-US" sz="2000" dirty="0">
              <a:latin typeface="Source Sans Pro"/>
              <a:cs typeface="Source Sans Pro"/>
            </a:endParaRPr>
          </a:p>
        </p:txBody>
      </p:sp>
      <p:sp>
        <p:nvSpPr>
          <p:cNvPr id="22" name="Rectangle 21"/>
          <p:cNvSpPr/>
          <p:nvPr/>
        </p:nvSpPr>
        <p:spPr>
          <a:xfrm>
            <a:off x="5048798" y="4609879"/>
            <a:ext cx="1390358" cy="400110"/>
          </a:xfrm>
          <a:prstGeom prst="rect">
            <a:avLst/>
          </a:prstGeom>
        </p:spPr>
        <p:txBody>
          <a:bodyPr wrap="none">
            <a:spAutoFit/>
          </a:bodyPr>
          <a:lstStyle/>
          <a:p>
            <a:pPr algn="ctr"/>
            <a:r>
              <a:rPr lang="en-US" sz="2000" b="1" dirty="0" smtClean="0">
                <a:latin typeface="Source Sans Pro"/>
                <a:cs typeface="Source Sans Pro"/>
              </a:rPr>
              <a:t>Goldstein*</a:t>
            </a:r>
            <a:endParaRPr lang="en-US" sz="2000" b="1" dirty="0">
              <a:latin typeface="Source Sans Pro"/>
              <a:cs typeface="Source Sans Pro"/>
            </a:endParaRPr>
          </a:p>
        </p:txBody>
      </p:sp>
      <p:sp>
        <p:nvSpPr>
          <p:cNvPr id="23" name="Rectangle 22"/>
          <p:cNvSpPr/>
          <p:nvPr/>
        </p:nvSpPr>
        <p:spPr>
          <a:xfrm>
            <a:off x="1662037" y="2576504"/>
            <a:ext cx="1020263" cy="400110"/>
          </a:xfrm>
          <a:prstGeom prst="rect">
            <a:avLst/>
          </a:prstGeom>
        </p:spPr>
        <p:txBody>
          <a:bodyPr wrap="none">
            <a:spAutoFit/>
          </a:bodyPr>
          <a:lstStyle/>
          <a:p>
            <a:pPr algn="ctr"/>
            <a:r>
              <a:rPr lang="en-US" sz="2000" dirty="0" err="1" smtClean="0">
                <a:latin typeface="Source Sans Pro"/>
                <a:cs typeface="Source Sans Pro"/>
              </a:rPr>
              <a:t>Arzayus</a:t>
            </a:r>
            <a:endParaRPr lang="en-US" sz="2000" dirty="0">
              <a:latin typeface="Source Sans Pro"/>
              <a:cs typeface="Source Sans Pro"/>
            </a:endParaRPr>
          </a:p>
        </p:txBody>
      </p:sp>
      <p:sp>
        <p:nvSpPr>
          <p:cNvPr id="24" name="Rectangle 23"/>
          <p:cNvSpPr/>
          <p:nvPr/>
        </p:nvSpPr>
        <p:spPr>
          <a:xfrm>
            <a:off x="2878290" y="2576504"/>
            <a:ext cx="986156" cy="707886"/>
          </a:xfrm>
          <a:prstGeom prst="rect">
            <a:avLst/>
          </a:prstGeom>
        </p:spPr>
        <p:txBody>
          <a:bodyPr wrap="none">
            <a:spAutoFit/>
          </a:bodyPr>
          <a:lstStyle/>
          <a:p>
            <a:pPr algn="ctr"/>
            <a:r>
              <a:rPr lang="en-US" sz="2000" dirty="0" smtClean="0">
                <a:latin typeface="Source Sans Pro"/>
                <a:cs typeface="Source Sans Pro"/>
              </a:rPr>
              <a:t>Baker-</a:t>
            </a:r>
          </a:p>
          <a:p>
            <a:pPr algn="ctr"/>
            <a:r>
              <a:rPr lang="en-US" sz="2000" dirty="0" err="1" smtClean="0">
                <a:latin typeface="Source Sans Pro"/>
                <a:cs typeface="Source Sans Pro"/>
              </a:rPr>
              <a:t>Yeboah</a:t>
            </a:r>
            <a:endParaRPr lang="en-US" sz="2000" dirty="0">
              <a:latin typeface="Source Sans Pro"/>
              <a:cs typeface="Source Sans Pro"/>
            </a:endParaRPr>
          </a:p>
        </p:txBody>
      </p:sp>
      <p:sp>
        <p:nvSpPr>
          <p:cNvPr id="25" name="Rectangle 24"/>
          <p:cNvSpPr/>
          <p:nvPr/>
        </p:nvSpPr>
        <p:spPr>
          <a:xfrm>
            <a:off x="4061294" y="2590354"/>
            <a:ext cx="1027193" cy="400110"/>
          </a:xfrm>
          <a:prstGeom prst="rect">
            <a:avLst/>
          </a:prstGeom>
        </p:spPr>
        <p:txBody>
          <a:bodyPr wrap="none">
            <a:spAutoFit/>
          </a:bodyPr>
          <a:lstStyle/>
          <a:p>
            <a:pPr algn="ctr"/>
            <a:r>
              <a:rPr lang="en-US" sz="2000" dirty="0" err="1" smtClean="0">
                <a:latin typeface="Source Sans Pro"/>
                <a:cs typeface="Source Sans Pro"/>
              </a:rPr>
              <a:t>Budden</a:t>
            </a:r>
            <a:endParaRPr lang="en-US" sz="2000" dirty="0">
              <a:latin typeface="Source Sans Pro"/>
              <a:cs typeface="Source Sans Pro"/>
            </a:endParaRPr>
          </a:p>
        </p:txBody>
      </p:sp>
      <p:sp>
        <p:nvSpPr>
          <p:cNvPr id="26" name="Rectangle 25"/>
          <p:cNvSpPr/>
          <p:nvPr/>
        </p:nvSpPr>
        <p:spPr>
          <a:xfrm>
            <a:off x="5365720" y="2590354"/>
            <a:ext cx="816882" cy="400110"/>
          </a:xfrm>
          <a:prstGeom prst="rect">
            <a:avLst/>
          </a:prstGeom>
        </p:spPr>
        <p:txBody>
          <a:bodyPr wrap="none">
            <a:spAutoFit/>
          </a:bodyPr>
          <a:lstStyle/>
          <a:p>
            <a:pPr algn="ctr"/>
            <a:r>
              <a:rPr lang="en-US" sz="2000" dirty="0" smtClean="0">
                <a:latin typeface="Source Sans Pro"/>
                <a:cs typeface="Source Sans Pro"/>
              </a:rPr>
              <a:t>Casey</a:t>
            </a:r>
            <a:endParaRPr lang="en-US" sz="2000" dirty="0">
              <a:latin typeface="Source Sans Pro"/>
              <a:cs typeface="Source Sans Pro"/>
            </a:endParaRPr>
          </a:p>
        </p:txBody>
      </p:sp>
      <p:sp>
        <p:nvSpPr>
          <p:cNvPr id="27" name="Rectangle 26"/>
          <p:cNvSpPr/>
          <p:nvPr/>
        </p:nvSpPr>
        <p:spPr>
          <a:xfrm>
            <a:off x="6532133" y="2596062"/>
            <a:ext cx="869707" cy="400110"/>
          </a:xfrm>
          <a:prstGeom prst="rect">
            <a:avLst/>
          </a:prstGeom>
        </p:spPr>
        <p:txBody>
          <a:bodyPr wrap="none">
            <a:spAutoFit/>
          </a:bodyPr>
          <a:lstStyle/>
          <a:p>
            <a:pPr algn="ctr"/>
            <a:r>
              <a:rPr lang="en-US" sz="2000" dirty="0" smtClean="0">
                <a:latin typeface="Source Sans Pro"/>
                <a:cs typeface="Source Sans Pro"/>
              </a:rPr>
              <a:t>Dozier</a:t>
            </a:r>
            <a:endParaRPr lang="en-US" sz="2000" dirty="0">
              <a:latin typeface="Source Sans Pro"/>
              <a:cs typeface="Source Sans Pro"/>
            </a:endParaRPr>
          </a:p>
        </p:txBody>
      </p:sp>
      <p:sp>
        <p:nvSpPr>
          <p:cNvPr id="28" name="Rectangle 27"/>
          <p:cNvSpPr/>
          <p:nvPr/>
        </p:nvSpPr>
        <p:spPr>
          <a:xfrm>
            <a:off x="7430321" y="2596062"/>
            <a:ext cx="1479892" cy="400110"/>
          </a:xfrm>
          <a:prstGeom prst="rect">
            <a:avLst/>
          </a:prstGeom>
        </p:spPr>
        <p:txBody>
          <a:bodyPr wrap="none">
            <a:spAutoFit/>
          </a:bodyPr>
          <a:lstStyle/>
          <a:p>
            <a:pPr algn="ctr"/>
            <a:r>
              <a:rPr lang="en-US" sz="2000" dirty="0" err="1" smtClean="0">
                <a:latin typeface="Source Sans Pro"/>
                <a:cs typeface="Source Sans Pro"/>
              </a:rPr>
              <a:t>Schildhauer</a:t>
            </a:r>
            <a:endParaRPr lang="en-US" sz="2000" dirty="0">
              <a:latin typeface="Source Sans Pro"/>
              <a:cs typeface="Source Sans Pro"/>
            </a:endParaRPr>
          </a:p>
        </p:txBody>
      </p:sp>
      <p:sp>
        <p:nvSpPr>
          <p:cNvPr id="29" name="Rectangle 28"/>
          <p:cNvSpPr/>
          <p:nvPr/>
        </p:nvSpPr>
        <p:spPr>
          <a:xfrm>
            <a:off x="461456" y="2596777"/>
            <a:ext cx="1072074" cy="400110"/>
          </a:xfrm>
          <a:prstGeom prst="rect">
            <a:avLst/>
          </a:prstGeom>
        </p:spPr>
        <p:txBody>
          <a:bodyPr wrap="none">
            <a:spAutoFit/>
          </a:bodyPr>
          <a:lstStyle/>
          <a:p>
            <a:pPr algn="ctr"/>
            <a:r>
              <a:rPr lang="en-US" sz="2000" dirty="0" err="1" smtClean="0">
                <a:latin typeface="Source Sans Pro"/>
                <a:cs typeface="Source Sans Pro"/>
              </a:rPr>
              <a:t>M.Jones</a:t>
            </a:r>
            <a:endParaRPr lang="en-US" sz="2000" dirty="0">
              <a:latin typeface="Source Sans Pro"/>
              <a:cs typeface="Source Sans Pro"/>
            </a:endParaRPr>
          </a:p>
        </p:txBody>
      </p:sp>
      <p:sp>
        <p:nvSpPr>
          <p:cNvPr id="32" name="Rectangle 31"/>
          <p:cNvSpPr/>
          <p:nvPr/>
        </p:nvSpPr>
        <p:spPr>
          <a:xfrm>
            <a:off x="6705639" y="4609879"/>
            <a:ext cx="505513" cy="400110"/>
          </a:xfrm>
          <a:prstGeom prst="rect">
            <a:avLst/>
          </a:prstGeom>
        </p:spPr>
        <p:txBody>
          <a:bodyPr wrap="none">
            <a:spAutoFit/>
          </a:bodyPr>
          <a:lstStyle/>
          <a:p>
            <a:pPr algn="ctr"/>
            <a:r>
              <a:rPr lang="en-US" sz="2000" b="1" dirty="0" smtClean="0">
                <a:latin typeface="Source Sans Pro"/>
                <a:cs typeface="Source Sans Pro"/>
              </a:rPr>
              <a:t>Li*</a:t>
            </a:r>
            <a:endParaRPr lang="en-US" sz="2000" b="1" dirty="0">
              <a:latin typeface="Source Sans Pro"/>
              <a:cs typeface="Source Sans Pro"/>
            </a:endParaRPr>
          </a:p>
        </p:txBody>
      </p:sp>
      <p:sp>
        <p:nvSpPr>
          <p:cNvPr id="35" name="Rectangle 34"/>
          <p:cNvSpPr/>
          <p:nvPr/>
        </p:nvSpPr>
        <p:spPr>
          <a:xfrm>
            <a:off x="7567539" y="4617767"/>
            <a:ext cx="1255453" cy="400110"/>
          </a:xfrm>
          <a:prstGeom prst="rect">
            <a:avLst/>
          </a:prstGeom>
        </p:spPr>
        <p:txBody>
          <a:bodyPr wrap="none">
            <a:spAutoFit/>
          </a:bodyPr>
          <a:lstStyle/>
          <a:p>
            <a:pPr algn="ctr"/>
            <a:r>
              <a:rPr lang="en-US" sz="2000" b="1" dirty="0" smtClean="0">
                <a:latin typeface="Source Sans Pro"/>
                <a:cs typeface="Source Sans Pro"/>
              </a:rPr>
              <a:t>Training*</a:t>
            </a:r>
            <a:endParaRPr lang="en-US" sz="2000" b="1" dirty="0">
              <a:latin typeface="Source Sans Pro"/>
              <a:cs typeface="Source Sans Pro"/>
            </a:endParaRPr>
          </a:p>
        </p:txBody>
      </p:sp>
      <p:sp>
        <p:nvSpPr>
          <p:cNvPr id="36" name="Oval 35"/>
          <p:cNvSpPr/>
          <p:nvPr/>
        </p:nvSpPr>
        <p:spPr>
          <a:xfrm>
            <a:off x="7698011" y="3621977"/>
            <a:ext cx="956185" cy="956185"/>
          </a:xfrm>
          <a:prstGeom prst="ellips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997158" y="3792004"/>
            <a:ext cx="374666" cy="584776"/>
          </a:xfrm>
          <a:prstGeom prst="rect">
            <a:avLst/>
          </a:prstGeom>
        </p:spPr>
        <p:txBody>
          <a:bodyPr wrap="none">
            <a:spAutoFit/>
          </a:bodyPr>
          <a:lstStyle/>
          <a:p>
            <a:pPr algn="ctr"/>
            <a:r>
              <a:rPr lang="en-US" sz="3200" b="1" dirty="0" smtClean="0">
                <a:solidFill>
                  <a:schemeClr val="bg2"/>
                </a:solidFill>
                <a:latin typeface="Source Sans Pro"/>
                <a:cs typeface="Source Sans Pro"/>
              </a:rPr>
              <a:t>?</a:t>
            </a:r>
            <a:endParaRPr lang="en-US" sz="3200" b="1" dirty="0">
              <a:solidFill>
                <a:schemeClr val="bg2"/>
              </a:solidFill>
              <a:latin typeface="Source Sans Pro"/>
              <a:cs typeface="Source Sans Pro"/>
            </a:endParaRPr>
          </a:p>
        </p:txBody>
      </p:sp>
      <p:pic>
        <p:nvPicPr>
          <p:cNvPr id="38" name="Shape 42"/>
          <p:cNvPicPr preferRelativeResize="0"/>
          <p:nvPr/>
        </p:nvPicPr>
        <p:blipFill rotWithShape="1">
          <a:blip r:embed="rId14">
            <a:alphaModFix/>
          </a:blip>
          <a:srcRect/>
          <a:stretch/>
        </p:blipFill>
        <p:spPr>
          <a:xfrm>
            <a:off x="6435317" y="3655874"/>
            <a:ext cx="995004" cy="886227"/>
          </a:xfrm>
          <a:prstGeom prst="rect">
            <a:avLst/>
          </a:prstGeom>
          <a:noFill/>
          <a:ln>
            <a:noFill/>
          </a:ln>
        </p:spPr>
      </p:pic>
    </p:spTree>
    <p:extLst>
      <p:ext uri="{BB962C8B-B14F-4D97-AF65-F5344CB8AC3E}">
        <p14:creationId xmlns:p14="http://schemas.microsoft.com/office/powerpoint/2010/main" val="8585961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Cooperative Agreement Highlights</a:t>
            </a:r>
            <a:endParaRPr lang="en-US" dirty="0"/>
          </a:p>
        </p:txBody>
      </p:sp>
      <p:sp>
        <p:nvSpPr>
          <p:cNvPr id="3" name="Content Placeholder 2"/>
          <p:cNvSpPr>
            <a:spLocks noGrp="1"/>
          </p:cNvSpPr>
          <p:nvPr>
            <p:ph sz="quarter" idx="10"/>
          </p:nvPr>
        </p:nvSpPr>
        <p:spPr/>
        <p:txBody>
          <a:bodyPr/>
          <a:lstStyle/>
          <a:p>
            <a:r>
              <a:rPr lang="en-US" dirty="0" smtClean="0"/>
              <a:t>Project Director, Leadership Team</a:t>
            </a:r>
          </a:p>
          <a:p>
            <a:r>
              <a:rPr lang="en-US" dirty="0" smtClean="0"/>
              <a:t>Science Advisory Board</a:t>
            </a:r>
          </a:p>
          <a:p>
            <a:endParaRPr lang="en-US" dirty="0" smtClean="0"/>
          </a:p>
          <a:p>
            <a:r>
              <a:rPr lang="en-US" dirty="0" smtClean="0"/>
              <a:t>Operational </a:t>
            </a:r>
            <a:r>
              <a:rPr lang="en-US" dirty="0"/>
              <a:t>Goals and </a:t>
            </a:r>
            <a:r>
              <a:rPr lang="en-US" dirty="0" smtClean="0"/>
              <a:t>Objectives</a:t>
            </a:r>
          </a:p>
          <a:p>
            <a:pPr lvl="1"/>
            <a:r>
              <a:rPr lang="en-US" dirty="0" smtClean="0"/>
              <a:t>Data services</a:t>
            </a:r>
          </a:p>
          <a:p>
            <a:pPr lvl="1"/>
            <a:r>
              <a:rPr lang="en-US" dirty="0"/>
              <a:t>Community synthesis </a:t>
            </a:r>
            <a:r>
              <a:rPr lang="en-US" dirty="0" smtClean="0"/>
              <a:t>projects</a:t>
            </a:r>
          </a:p>
          <a:p>
            <a:pPr lvl="1"/>
            <a:r>
              <a:rPr lang="en-US" dirty="0" smtClean="0"/>
              <a:t>Education and outreach</a:t>
            </a:r>
          </a:p>
          <a:p>
            <a:pPr lvl="1"/>
            <a:r>
              <a:rPr lang="en-US" dirty="0"/>
              <a:t>Data science </a:t>
            </a:r>
            <a:r>
              <a:rPr lang="en-US" dirty="0" smtClean="0"/>
              <a:t>fellows</a:t>
            </a:r>
          </a:p>
          <a:p>
            <a:pPr lvl="1"/>
            <a:r>
              <a:rPr lang="en-US" dirty="0"/>
              <a:t>Data management </a:t>
            </a:r>
            <a:r>
              <a:rPr lang="en-US" dirty="0" smtClean="0"/>
              <a:t>training</a:t>
            </a:r>
          </a:p>
          <a:p>
            <a:endParaRPr lang="en-US" dirty="0" smtClean="0"/>
          </a:p>
          <a:p>
            <a:r>
              <a:rPr lang="en-US" dirty="0" smtClean="0"/>
              <a:t>Management Plan</a:t>
            </a:r>
          </a:p>
          <a:p>
            <a:r>
              <a:rPr lang="en-US" dirty="0" smtClean="0"/>
              <a:t>NSF oversight and site reviews</a:t>
            </a:r>
            <a:endParaRPr lang="en-US"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7</a:t>
            </a:fld>
            <a:endParaRPr lang="en-US"/>
          </a:p>
        </p:txBody>
      </p:sp>
    </p:spTree>
    <p:extLst>
      <p:ext uri="{BB962C8B-B14F-4D97-AF65-F5344CB8AC3E}">
        <p14:creationId xmlns:p14="http://schemas.microsoft.com/office/powerpoint/2010/main" val="37444910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Preservation</a:t>
            </a:r>
            <a:endParaRPr lang="en-US" dirty="0"/>
          </a:p>
        </p:txBody>
      </p:sp>
      <p:sp>
        <p:nvSpPr>
          <p:cNvPr id="3" name="Content Placeholder 2"/>
          <p:cNvSpPr>
            <a:spLocks noGrp="1"/>
          </p:cNvSpPr>
          <p:nvPr>
            <p:ph sz="quarter" idx="10"/>
          </p:nvPr>
        </p:nvSpPr>
        <p:spPr/>
        <p:txBody>
          <a:bodyPr/>
          <a:lstStyle/>
          <a:p>
            <a:r>
              <a:rPr lang="en-US" dirty="0" smtClean="0"/>
              <a:t>Preserve the bits</a:t>
            </a:r>
          </a:p>
          <a:p>
            <a:r>
              <a:rPr lang="en-US" dirty="0" smtClean="0"/>
              <a:t>Open science, open standards</a:t>
            </a:r>
          </a:p>
          <a:p>
            <a:r>
              <a:rPr lang="en-US" dirty="0" smtClean="0"/>
              <a:t>Replicate data and metadata</a:t>
            </a:r>
          </a:p>
          <a:p>
            <a:r>
              <a:rPr lang="en-US" dirty="0" smtClean="0"/>
              <a:t>Strong versioning</a:t>
            </a:r>
          </a:p>
          <a:p>
            <a:r>
              <a:rPr lang="en-US" dirty="0" smtClean="0"/>
              <a:t>Frequent auditing</a:t>
            </a:r>
          </a:p>
          <a:p>
            <a:endParaRPr lang="en-US" dirty="0"/>
          </a:p>
          <a:p>
            <a:endParaRPr lang="en-US" dirty="0" smtClean="0"/>
          </a:p>
          <a:p>
            <a:endParaRPr lang="en-US" dirty="0"/>
          </a:p>
          <a:p>
            <a:endParaRPr lang="en-US" dirty="0" smtClean="0"/>
          </a:p>
          <a:p>
            <a:endParaRPr lang="en-US" dirty="0"/>
          </a:p>
          <a:p>
            <a:r>
              <a:rPr lang="en-US" dirty="0"/>
              <a:t>https://</a:t>
            </a:r>
            <a:r>
              <a:rPr lang="en-US" dirty="0" err="1"/>
              <a:t>arcticdata.io</a:t>
            </a:r>
            <a:r>
              <a:rPr lang="en-US" dirty="0"/>
              <a:t>/preservation</a:t>
            </a:r>
            <a:r>
              <a:rPr lang="en-US" dirty="0" smtClean="0"/>
              <a:t>/ </a:t>
            </a:r>
            <a:endParaRPr lang="en-US"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8</a:t>
            </a:fld>
            <a:endParaRPr lang="en-US"/>
          </a:p>
        </p:txBody>
      </p:sp>
    </p:spTree>
    <p:extLst>
      <p:ext uri="{BB962C8B-B14F-4D97-AF65-F5344CB8AC3E}">
        <p14:creationId xmlns:p14="http://schemas.microsoft.com/office/powerpoint/2010/main" val="2412073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North Hall Data Center</a:t>
            </a:r>
            <a:endParaRPr lang="en-US" dirty="0"/>
          </a:p>
        </p:txBody>
      </p:sp>
      <p:sp>
        <p:nvSpPr>
          <p:cNvPr id="3" name="Content Placeholder 2"/>
          <p:cNvSpPr>
            <a:spLocks noGrp="1"/>
          </p:cNvSpPr>
          <p:nvPr>
            <p:ph sz="quarter" idx="10"/>
          </p:nvPr>
        </p:nvSpPr>
        <p:spPr/>
        <p:txBody>
          <a:bodyPr/>
          <a:lstStyle/>
          <a:p>
            <a:r>
              <a:rPr lang="en-US" sz="2400" dirty="0"/>
              <a:t>Tier 1 ANSI/TIA Data Center </a:t>
            </a:r>
            <a:r>
              <a:rPr lang="en-US" sz="2400" dirty="0" smtClean="0"/>
              <a:t>Standards</a:t>
            </a:r>
          </a:p>
          <a:p>
            <a:r>
              <a:rPr lang="en-US" sz="2400" dirty="0" smtClean="0"/>
              <a:t>Redundant networking </a:t>
            </a:r>
            <a:r>
              <a:rPr lang="en-US" sz="2400" dirty="0"/>
              <a:t>at </a:t>
            </a:r>
            <a:r>
              <a:rPr lang="en-US" sz="2400" dirty="0" smtClean="0"/>
              <a:t>10GbE</a:t>
            </a:r>
          </a:p>
          <a:p>
            <a:r>
              <a:rPr lang="en-US" sz="2400" dirty="0" smtClean="0"/>
              <a:t>Power backup: Room UPS plus generator</a:t>
            </a:r>
          </a:p>
          <a:p>
            <a:r>
              <a:rPr lang="en-US" sz="2400" dirty="0" smtClean="0"/>
              <a:t>Cooling</a:t>
            </a:r>
            <a:r>
              <a:rPr lang="en-US" sz="2400" dirty="0"/>
              <a:t>: campus chilled water </a:t>
            </a:r>
            <a:r>
              <a:rPr lang="en-US" sz="2400" dirty="0" smtClean="0"/>
              <a:t>loop + chillers</a:t>
            </a:r>
          </a:p>
          <a:p>
            <a:endParaRPr lang="en-US" sz="2400" dirty="0"/>
          </a:p>
        </p:txBody>
      </p:sp>
      <p:sp>
        <p:nvSpPr>
          <p:cNvPr id="4" name="Slide Number Placeholder 3"/>
          <p:cNvSpPr>
            <a:spLocks noGrp="1"/>
          </p:cNvSpPr>
          <p:nvPr>
            <p:ph type="sldNum" sz="quarter" idx="4"/>
          </p:nvPr>
        </p:nvSpPr>
        <p:spPr/>
        <p:txBody>
          <a:bodyPr/>
          <a:lstStyle/>
          <a:p>
            <a:fld id="{36CC25BB-CD9E-8B4B-903C-80BCA5EE16DA}" type="slidenum">
              <a:rPr lang="en-US" smtClean="0"/>
              <a:pPr/>
              <a:t>9</a:t>
            </a:fld>
            <a:endParaRPr lang="en-US"/>
          </a:p>
        </p:txBody>
      </p:sp>
      <p:pic>
        <p:nvPicPr>
          <p:cNvPr id="5" name="Picture 4" descr="north-hall-data-center.jpg"/>
          <p:cNvPicPr>
            <a:picLocks noChangeAspect="1"/>
          </p:cNvPicPr>
          <p:nvPr/>
        </p:nvPicPr>
        <p:blipFill rotWithShape="1">
          <a:blip r:embed="rId2">
            <a:extLst>
              <a:ext uri="{28A0092B-C50C-407E-A947-70E740481C1C}">
                <a14:useLocalDpi xmlns:a14="http://schemas.microsoft.com/office/drawing/2010/main" val="0"/>
              </a:ext>
            </a:extLst>
          </a:blip>
          <a:srcRect b="12920"/>
          <a:stretch/>
        </p:blipFill>
        <p:spPr>
          <a:xfrm>
            <a:off x="0" y="2918717"/>
            <a:ext cx="6043456" cy="3946967"/>
          </a:xfrm>
          <a:prstGeom prst="rect">
            <a:avLst/>
          </a:prstGeom>
        </p:spPr>
      </p:pic>
      <p:pic>
        <p:nvPicPr>
          <p:cNvPr id="6" name="Picture 5" descr="arctic-data-center-serv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456" y="2918717"/>
            <a:ext cx="2954462" cy="3939283"/>
          </a:xfrm>
          <a:prstGeom prst="rect">
            <a:avLst/>
          </a:prstGeom>
        </p:spPr>
      </p:pic>
    </p:spTree>
    <p:extLst>
      <p:ext uri="{BB962C8B-B14F-4D97-AF65-F5344CB8AC3E}">
        <p14:creationId xmlns:p14="http://schemas.microsoft.com/office/powerpoint/2010/main" val="4208281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rctica_theme_2016">
  <a:themeElements>
    <a:clrScheme name="Arctica">
      <a:dk1>
        <a:srgbClr val="171A3E"/>
      </a:dk1>
      <a:lt1>
        <a:srgbClr val="FFFFFF"/>
      </a:lt1>
      <a:dk2>
        <a:srgbClr val="565656"/>
      </a:dk2>
      <a:lt2>
        <a:srgbClr val="ABBEC8"/>
      </a:lt2>
      <a:accent1>
        <a:srgbClr val="073D4D"/>
      </a:accent1>
      <a:accent2>
        <a:srgbClr val="1B786B"/>
      </a:accent2>
      <a:accent3>
        <a:srgbClr val="4CEE63"/>
      </a:accent3>
      <a:accent4>
        <a:srgbClr val="6DFFA1"/>
      </a:accent4>
      <a:accent5>
        <a:srgbClr val="1B786B"/>
      </a:accent5>
      <a:accent6>
        <a:srgbClr val="A8E0E6"/>
      </a:accent6>
      <a:hlink>
        <a:srgbClr val="80B50C"/>
      </a:hlink>
      <a:folHlink>
        <a:srgbClr val="80B5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Arctica_theme_2016.potx</Template>
  <TotalTime>2784</TotalTime>
  <Words>1017</Words>
  <Application>Microsoft Macintosh PowerPoint</Application>
  <PresentationFormat>On-screen Show (4:3)</PresentationFormat>
  <Paragraphs>255</Paragraphs>
  <Slides>27</Slides>
  <Notes>9</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Arctica_theme_2016</vt:lpstr>
      <vt:lpstr>Session 1: Overview Progress, Process, and Issues</vt:lpstr>
      <vt:lpstr>Science Drivers</vt:lpstr>
      <vt:lpstr>Arctic Research across disciplines</vt:lpstr>
      <vt:lpstr>Key Deliverables</vt:lpstr>
      <vt:lpstr>Key Deliverables</vt:lpstr>
      <vt:lpstr>Team</vt:lpstr>
      <vt:lpstr>Cooperative Agreement Highlights</vt:lpstr>
      <vt:lpstr>Data Preservation</vt:lpstr>
      <vt:lpstr>North Hall Data Center</vt:lpstr>
      <vt:lpstr>Operation Metrics</vt:lpstr>
      <vt:lpstr>Data archive growth</vt:lpstr>
      <vt:lpstr>Size distribution</vt:lpstr>
      <vt:lpstr>Data by time period</vt:lpstr>
      <vt:lpstr>Pan-Arctic Data</vt:lpstr>
      <vt:lpstr>PowerPoint Presentation</vt:lpstr>
      <vt:lpstr>Data Discovery Portal</vt:lpstr>
      <vt:lpstr>Terms of Use: Licensing and Distribution</vt:lpstr>
      <vt:lpstr>Data Citation</vt:lpstr>
      <vt:lpstr>Versioning</vt:lpstr>
      <vt:lpstr>Data usage counts</vt:lpstr>
      <vt:lpstr>Downloads over time</vt:lpstr>
      <vt:lpstr>Milestones: Year 1</vt:lpstr>
      <vt:lpstr>Milestones: Year 2</vt:lpstr>
      <vt:lpstr>Budget breakdown</vt:lpstr>
      <vt:lpstr>PowerPoint Presentation</vt:lpstr>
      <vt:lpstr>Agenda</vt:lpstr>
      <vt:lpstr>Year 1: Spending breakdown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Matthew Jones</cp:lastModifiedBy>
  <cp:revision>402</cp:revision>
  <dcterms:modified xsi:type="dcterms:W3CDTF">2017-08-21T15:28:35Z</dcterms:modified>
</cp:coreProperties>
</file>